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5" r:id="rId3"/>
    <p:sldId id="339" r:id="rId4"/>
    <p:sldId id="257" r:id="rId5"/>
    <p:sldId id="286" r:id="rId6"/>
    <p:sldId id="258" r:id="rId7"/>
    <p:sldId id="287" r:id="rId8"/>
    <p:sldId id="259" r:id="rId9"/>
    <p:sldId id="289" r:id="rId10"/>
    <p:sldId id="288" r:id="rId11"/>
    <p:sldId id="260" r:id="rId12"/>
    <p:sldId id="291" r:id="rId13"/>
    <p:sldId id="290" r:id="rId14"/>
    <p:sldId id="261" r:id="rId15"/>
    <p:sldId id="292" r:id="rId16"/>
    <p:sldId id="262" r:id="rId17"/>
    <p:sldId id="294" r:id="rId18"/>
    <p:sldId id="295" r:id="rId19"/>
    <p:sldId id="297" r:id="rId20"/>
    <p:sldId id="293" r:id="rId21"/>
    <p:sldId id="296" r:id="rId22"/>
    <p:sldId id="263" r:id="rId23"/>
    <p:sldId id="298" r:id="rId24"/>
    <p:sldId id="264" r:id="rId25"/>
    <p:sldId id="302" r:id="rId26"/>
    <p:sldId id="301" r:id="rId27"/>
    <p:sldId id="303" r:id="rId28"/>
    <p:sldId id="304" r:id="rId29"/>
    <p:sldId id="305" r:id="rId30"/>
    <p:sldId id="300" r:id="rId31"/>
    <p:sldId id="299" r:id="rId32"/>
    <p:sldId id="265" r:id="rId33"/>
    <p:sldId id="306" r:id="rId34"/>
    <p:sldId id="307" r:id="rId35"/>
    <p:sldId id="308" r:id="rId36"/>
    <p:sldId id="266" r:id="rId37"/>
    <p:sldId id="309" r:id="rId38"/>
    <p:sldId id="311" r:id="rId39"/>
    <p:sldId id="313" r:id="rId40"/>
    <p:sldId id="312" r:id="rId41"/>
    <p:sldId id="314" r:id="rId42"/>
    <p:sldId id="310" r:id="rId43"/>
    <p:sldId id="267" r:id="rId44"/>
    <p:sldId id="315" r:id="rId45"/>
    <p:sldId id="268" r:id="rId46"/>
    <p:sldId id="316" r:id="rId47"/>
    <p:sldId id="317" r:id="rId48"/>
    <p:sldId id="269" r:id="rId49"/>
    <p:sldId id="318" r:id="rId50"/>
    <p:sldId id="270" r:id="rId51"/>
    <p:sldId id="320" r:id="rId52"/>
    <p:sldId id="319" r:id="rId53"/>
    <p:sldId id="321" r:id="rId54"/>
    <p:sldId id="271" r:id="rId55"/>
    <p:sldId id="322" r:id="rId56"/>
    <p:sldId id="272" r:id="rId57"/>
    <p:sldId id="324" r:id="rId58"/>
    <p:sldId id="323" r:id="rId59"/>
    <p:sldId id="325" r:id="rId60"/>
    <p:sldId id="274" r:id="rId61"/>
    <p:sldId id="326" r:id="rId62"/>
    <p:sldId id="327" r:id="rId63"/>
    <p:sldId id="328" r:id="rId64"/>
    <p:sldId id="275" r:id="rId65"/>
    <p:sldId id="329" r:id="rId66"/>
    <p:sldId id="276" r:id="rId67"/>
    <p:sldId id="330" r:id="rId68"/>
    <p:sldId id="331" r:id="rId69"/>
    <p:sldId id="277" r:id="rId70"/>
    <p:sldId id="333" r:id="rId71"/>
    <p:sldId id="332" r:id="rId72"/>
    <p:sldId id="279" r:id="rId73"/>
    <p:sldId id="281" r:id="rId74"/>
    <p:sldId id="335" r:id="rId75"/>
    <p:sldId id="334" r:id="rId76"/>
    <p:sldId id="282" r:id="rId77"/>
    <p:sldId id="336" r:id="rId78"/>
    <p:sldId id="283" r:id="rId79"/>
    <p:sldId id="338" r:id="rId80"/>
    <p:sldId id="337" r:id="rId81"/>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8058" autoAdjust="0"/>
  </p:normalViewPr>
  <p:slideViewPr>
    <p:cSldViewPr>
      <p:cViewPr varScale="1">
        <p:scale>
          <a:sx n="53" d="100"/>
          <a:sy n="53" d="100"/>
        </p:scale>
        <p:origin x="-182" y="-5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presProps" Target="presProp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91D12A3F-6C40-42C2-9304-7943F322CB0C}" type="datetimeFigureOut">
              <a:rPr lang="es-CO" smtClean="0"/>
              <a:pPr/>
              <a:t>16/10/2011</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BAB9087E-275E-4922-BDEF-A721646DA232}" type="slidenum">
              <a:rPr lang="es-CO" smtClean="0"/>
              <a:pPr/>
              <a:t>‹Nº›</a:t>
            </a:fld>
            <a:endParaRPr lang="es-CO"/>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91D12A3F-6C40-42C2-9304-7943F322CB0C}" type="datetimeFigureOut">
              <a:rPr lang="es-CO" smtClean="0"/>
              <a:pPr/>
              <a:t>16/10/2011</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BAB9087E-275E-4922-BDEF-A721646DA232}" type="slidenum">
              <a:rPr lang="es-CO" smtClean="0"/>
              <a:pPr/>
              <a:t>‹Nº›</a:t>
            </a:fld>
            <a:endParaRPr lang="es-CO"/>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1D12A3F-6C40-42C2-9304-7943F322CB0C}" type="datetimeFigureOut">
              <a:rPr lang="es-CO" smtClean="0"/>
              <a:pPr/>
              <a:t>16/10/2011</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BAB9087E-275E-4922-BDEF-A721646DA232}" type="slidenum">
              <a:rPr lang="es-CO" smtClean="0"/>
              <a:pPr/>
              <a:t>‹Nº›</a:t>
            </a:fld>
            <a:endParaRPr lang="es-CO"/>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91D12A3F-6C40-42C2-9304-7943F322CB0C}" type="datetimeFigureOut">
              <a:rPr lang="es-CO" smtClean="0"/>
              <a:pPr/>
              <a:t>16/10/2011</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BAB9087E-275E-4922-BDEF-A721646DA232}" type="slidenum">
              <a:rPr lang="es-CO" smtClean="0"/>
              <a:pPr/>
              <a:t>‹Nº›</a:t>
            </a:fld>
            <a:endParaRPr lang="es-CO"/>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91D12A3F-6C40-42C2-9304-7943F322CB0C}" type="datetimeFigureOut">
              <a:rPr lang="es-CO" smtClean="0"/>
              <a:pPr/>
              <a:t>16/10/2011</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BAB9087E-275E-4922-BDEF-A721646DA232}" type="slidenum">
              <a:rPr lang="es-CO" smtClean="0"/>
              <a:pPr/>
              <a:t>‹Nº›</a:t>
            </a:fld>
            <a:endParaRPr lang="es-CO"/>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91D12A3F-6C40-42C2-9304-7943F322CB0C}" type="datetimeFigureOut">
              <a:rPr lang="es-CO" smtClean="0"/>
              <a:pPr/>
              <a:t>16/10/2011</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BAB9087E-275E-4922-BDEF-A721646DA232}" type="slidenum">
              <a:rPr lang="es-CO" smtClean="0"/>
              <a:pPr/>
              <a:t>‹Nº›</a:t>
            </a:fld>
            <a:endParaRPr lang="es-CO"/>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1D12A3F-6C40-42C2-9304-7943F322CB0C}" type="datetimeFigureOut">
              <a:rPr lang="es-CO" smtClean="0"/>
              <a:pPr/>
              <a:t>16/10/2011</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BAB9087E-275E-4922-BDEF-A721646DA232}" type="slidenum">
              <a:rPr lang="es-CO" smtClean="0"/>
              <a:pPr/>
              <a:t>‹Nº›</a:t>
            </a:fld>
            <a:endParaRPr lang="es-CO"/>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1D12A3F-6C40-42C2-9304-7943F322CB0C}" type="datetimeFigureOut">
              <a:rPr lang="es-CO" smtClean="0"/>
              <a:pPr/>
              <a:t>16/10/2011</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BAB9087E-275E-4922-BDEF-A721646DA232}" type="slidenum">
              <a:rPr lang="es-CO" smtClean="0"/>
              <a:pPr/>
              <a:t>‹Nº›</a:t>
            </a:fld>
            <a:endParaRPr lang="es-CO"/>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1D12A3F-6C40-42C2-9304-7943F322CB0C}" type="datetimeFigureOut">
              <a:rPr lang="es-CO" smtClean="0"/>
              <a:pPr/>
              <a:t>16/10/2011</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BAB9087E-275E-4922-BDEF-A721646DA232}" type="slidenum">
              <a:rPr lang="es-CO" smtClean="0"/>
              <a:pPr/>
              <a:t>‹Nº›</a:t>
            </a:fld>
            <a:endParaRPr lang="es-CO"/>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91D12A3F-6C40-42C2-9304-7943F322CB0C}" type="datetimeFigureOut">
              <a:rPr lang="es-CO" smtClean="0"/>
              <a:pPr/>
              <a:t>16/10/2011</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BAB9087E-275E-4922-BDEF-A721646DA232}" type="slidenum">
              <a:rPr lang="es-CO" smtClean="0"/>
              <a:pPr/>
              <a:t>‹Nº›</a:t>
            </a:fld>
            <a:endParaRPr lang="es-CO"/>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91D12A3F-6C40-42C2-9304-7943F322CB0C}" type="datetimeFigureOut">
              <a:rPr lang="es-CO" smtClean="0"/>
              <a:pPr/>
              <a:t>16/10/2011</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BAB9087E-275E-4922-BDEF-A721646DA232}" type="slidenum">
              <a:rPr lang="es-CO" smtClean="0"/>
              <a:pPr/>
              <a:t>‹Nº›</a:t>
            </a:fld>
            <a:endParaRPr lang="es-CO"/>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D12A3F-6C40-42C2-9304-7943F322CB0C}" type="datetimeFigureOut">
              <a:rPr lang="es-CO" smtClean="0"/>
              <a:pPr/>
              <a:t>16/10/2011</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B9087E-275E-4922-BDEF-A721646DA232}" type="slidenum">
              <a:rPr lang="es-CO" smtClean="0"/>
              <a:pPr/>
              <a:t>‹Nº›</a:t>
            </a:fld>
            <a:endParaRPr lang="es-CO"/>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3.bp.blogspot.com/_9K9m_3dEXac/TFdIQCPh6AI/AAAAAAAAAEk/1tThdvcPbNI/s1600/Jesus_cura_al_paralitico.jpg" TargetMode="External"/><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jpeg"/></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cite_note-0"/><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es.wikipedia.org/wiki/Archivo:LLU_Medical_Center.jpg" TargetMode="External"/><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hyperlink" Target="http://www.panoramio.com/photo/9712821"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36.jpeg"/><Relationship Id="rId1" Type="http://schemas.openxmlformats.org/officeDocument/2006/relationships/slideLayout" Target="../slideLayouts/slideLayout2.xml"/><Relationship Id="rId5" Type="http://schemas.openxmlformats.org/officeDocument/2006/relationships/image" Target="../media/image52.jpeg"/><Relationship Id="rId4" Type="http://schemas.openxmlformats.org/officeDocument/2006/relationships/image" Target="../media/image51.jpe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2.xml"/><Relationship Id="rId4" Type="http://schemas.openxmlformats.org/officeDocument/2006/relationships/image" Target="../media/image55.jpeg"/></Relationships>
</file>

<file path=ppt/slides/_rels/slide55.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2.xml"/><Relationship Id="rId4" Type="http://schemas.openxmlformats.org/officeDocument/2006/relationships/image" Target="../media/image77.jpeg"/></Relationships>
</file>

<file path=ppt/slides/_rels/slide69.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2.xml"/><Relationship Id="rId4" Type="http://schemas.openxmlformats.org/officeDocument/2006/relationships/image" Target="../media/image80.jpeg"/></Relationships>
</file>

<file path=ppt/slides/_rels/slide7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eg"/><Relationship Id="rId1" Type="http://schemas.openxmlformats.org/officeDocument/2006/relationships/slideLayout" Target="../slideLayouts/slideLayout2.xml"/><Relationship Id="rId5" Type="http://schemas.openxmlformats.org/officeDocument/2006/relationships/image" Target="../media/image85.jpeg"/><Relationship Id="rId4" Type="http://schemas.openxmlformats.org/officeDocument/2006/relationships/image" Target="../media/image84.jpeg"/></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916833"/>
            <a:ext cx="7772400" cy="2088232"/>
          </a:xfrm>
          <a:blipFill>
            <a:blip r:embed="rId2" cstate="print"/>
            <a:tile tx="0" ty="0" sx="100000" sy="100000" flip="none" algn="tl"/>
          </a:blipFill>
        </p:spPr>
        <p:txBody>
          <a:bodyPr>
            <a:normAutofit fontScale="90000"/>
          </a:bodyPr>
          <a:lstStyle/>
          <a:p>
            <a:pPr algn="l"/>
            <a:r>
              <a:rPr lang="es-CO" dirty="0" smtClean="0">
                <a:latin typeface="Algerian" pitchFamily="82" charset="0"/>
              </a:rPr>
              <a:t>Tema n° 6.</a:t>
            </a:r>
            <a:br>
              <a:rPr lang="es-CO" dirty="0" smtClean="0">
                <a:latin typeface="Algerian" pitchFamily="82" charset="0"/>
              </a:rPr>
            </a:br>
            <a:r>
              <a:rPr lang="es-CO" dirty="0" smtClean="0">
                <a:latin typeface="Algerian" pitchFamily="82" charset="0"/>
              </a:rPr>
              <a:t>ESTILO DE VIDA Y ACTIVIDADES DEL REMANENTE</a:t>
            </a:r>
            <a:endParaRPr lang="es-CO" dirty="0">
              <a:latin typeface="Algerian" pitchFamily="82"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4906888" cy="5577483"/>
          </a:xfrm>
          <a:solidFill>
            <a:schemeClr val="accent2">
              <a:lumMod val="20000"/>
              <a:lumOff val="80000"/>
            </a:schemeClr>
          </a:solidFill>
        </p:spPr>
        <p:txBody>
          <a:bodyPr>
            <a:normAutofit/>
          </a:bodyPr>
          <a:lstStyle/>
          <a:p>
            <a:pPr>
              <a:buNone/>
            </a:pPr>
            <a:r>
              <a:rPr lang="es-CO" dirty="0" smtClean="0">
                <a:solidFill>
                  <a:srgbClr val="FF0000"/>
                </a:solidFill>
              </a:rPr>
              <a:t>   </a:t>
            </a:r>
          </a:p>
          <a:p>
            <a:pPr>
              <a:buNone/>
            </a:pPr>
            <a:endParaRPr lang="es-CO" dirty="0" smtClean="0">
              <a:solidFill>
                <a:srgbClr val="FF0000"/>
              </a:solidFill>
            </a:endParaRPr>
          </a:p>
          <a:p>
            <a:pPr>
              <a:buNone/>
            </a:pPr>
            <a:endParaRPr lang="es-CO" dirty="0" smtClean="0">
              <a:solidFill>
                <a:srgbClr val="FF0000"/>
              </a:solidFill>
            </a:endParaRPr>
          </a:p>
          <a:p>
            <a:pPr>
              <a:buNone/>
            </a:pPr>
            <a:r>
              <a:rPr lang="es-CO" dirty="0" smtClean="0">
                <a:solidFill>
                  <a:srgbClr val="FF0000"/>
                </a:solidFill>
              </a:rPr>
              <a:t>              Marcos 6:37</a:t>
            </a:r>
            <a:r>
              <a:rPr lang="es-CO" dirty="0" smtClean="0"/>
              <a:t>.</a:t>
            </a:r>
          </a:p>
          <a:p>
            <a:pPr algn="ctr">
              <a:buNone/>
            </a:pPr>
            <a:r>
              <a:rPr lang="es-CO" dirty="0" smtClean="0"/>
              <a:t> Pero él (Jesús) respondió: “</a:t>
            </a:r>
            <a:r>
              <a:rPr lang="es-CO" dirty="0" smtClean="0">
                <a:solidFill>
                  <a:srgbClr val="0070C0"/>
                </a:solidFill>
              </a:rPr>
              <a:t>Dadles vosotros de comer</a:t>
            </a:r>
            <a:r>
              <a:rPr lang="es-CO" dirty="0" smtClean="0"/>
              <a:t>”</a:t>
            </a:r>
            <a:endParaRPr lang="es-CO" dirty="0" smtClean="0">
              <a:solidFill>
                <a:srgbClr val="0070C0"/>
              </a:solidFill>
            </a:endParaRPr>
          </a:p>
          <a:p>
            <a:pPr>
              <a:buNone/>
            </a:pPr>
            <a:r>
              <a:rPr lang="es-CO" dirty="0" smtClean="0"/>
              <a:t>   </a:t>
            </a:r>
            <a:endParaRPr lang="es-CO" dirty="0"/>
          </a:p>
        </p:txBody>
      </p:sp>
      <p:pic>
        <p:nvPicPr>
          <p:cNvPr id="80898" name="Picture 2" descr="http://t1.gstatic.com/images?q=tbn:ANd9GcSbIbDOXZkKNFfjoJjCMj1tv-eP8bNiTYolwIoUD1zWQFCM9BK7fA"/>
          <p:cNvPicPr>
            <a:picLocks noChangeAspect="1" noChangeArrowheads="1"/>
          </p:cNvPicPr>
          <p:nvPr/>
        </p:nvPicPr>
        <p:blipFill>
          <a:blip r:embed="rId2" cstate="print"/>
          <a:srcRect/>
          <a:stretch>
            <a:fillRect/>
          </a:stretch>
        </p:blipFill>
        <p:spPr bwMode="auto">
          <a:xfrm>
            <a:off x="6876256" y="548680"/>
            <a:ext cx="1872208" cy="1656184"/>
          </a:xfrm>
          <a:prstGeom prst="rect">
            <a:avLst/>
          </a:prstGeom>
          <a:noFill/>
        </p:spPr>
      </p:pic>
      <p:sp>
        <p:nvSpPr>
          <p:cNvPr id="5" name="4 Rectángulo"/>
          <p:cNvSpPr/>
          <p:nvPr/>
        </p:nvSpPr>
        <p:spPr>
          <a:xfrm>
            <a:off x="5436096" y="4797152"/>
            <a:ext cx="3456384" cy="1631216"/>
          </a:xfrm>
          <a:prstGeom prst="rect">
            <a:avLst/>
          </a:prstGeom>
          <a:solidFill>
            <a:srgbClr val="FFFF00"/>
          </a:solidFill>
        </p:spPr>
        <p:txBody>
          <a:bodyPr wrap="square">
            <a:spAutoFit/>
          </a:bodyPr>
          <a:lstStyle/>
          <a:p>
            <a:pPr algn="ctr"/>
            <a:r>
              <a:rPr lang="es-CO" u="sng" dirty="0" smtClean="0"/>
              <a:t> </a:t>
            </a:r>
            <a:r>
              <a:rPr lang="es-CO" sz="2000" dirty="0" smtClean="0"/>
              <a:t>Note lo que les dice Jesús a sus </a:t>
            </a:r>
            <a:r>
              <a:rPr lang="es-CO" sz="2000" dirty="0" smtClean="0"/>
              <a:t>discípulos:</a:t>
            </a:r>
            <a:r>
              <a:rPr lang="es-CO" sz="2000" dirty="0" smtClean="0">
                <a:solidFill>
                  <a:srgbClr val="0070C0"/>
                </a:solidFill>
              </a:rPr>
              <a:t> “Dadles </a:t>
            </a:r>
            <a:r>
              <a:rPr lang="es-CO" sz="2000" dirty="0" smtClean="0">
                <a:solidFill>
                  <a:srgbClr val="0070C0"/>
                </a:solidFill>
              </a:rPr>
              <a:t>vosotros de comer</a:t>
            </a:r>
            <a:r>
              <a:rPr lang="es-CO" sz="2000" dirty="0" smtClean="0"/>
              <a:t>”. Y </a:t>
            </a:r>
            <a:r>
              <a:rPr lang="es-CO" sz="2000" dirty="0" smtClean="0"/>
              <a:t>los que comieron fueron cinco mil hombres </a:t>
            </a:r>
            <a:r>
              <a:rPr lang="es-CO" sz="2000" dirty="0" smtClean="0">
                <a:solidFill>
                  <a:srgbClr val="FF0000"/>
                </a:solidFill>
              </a:rPr>
              <a:t>(Verso 44).</a:t>
            </a:r>
            <a:endParaRPr lang="es-CO" sz="2000" dirty="0">
              <a:solidFill>
                <a:srgbClr val="FF0000"/>
              </a:solidFill>
            </a:endParaRPr>
          </a:p>
        </p:txBody>
      </p:sp>
      <p:sp>
        <p:nvSpPr>
          <p:cNvPr id="2" name="AutoShape 2" descr="data:image/jpg;base64,/9j/4AAQSkZJRgABAQAAAQABAAD/2wBDAAkGBwgHBgkIBwgKCgkLDRYPDQwMDRsUFRAWIB0iIiAdHx8kKDQsJCYxJx8fLT0tMTU3Ojo6Iys/RD84QzQ5Ojf/2wBDAQoKCg0MDRoPDxo3JR8lNzc3Nzc3Nzc3Nzc3Nzc3Nzc3Nzc3Nzc3Nzc3Nzc3Nzc3Nzc3Nzc3Nzc3Nzc3Nzc3Nzf/wAARCACWAK4DASIAAhEBAxEB/8QAHAAAAgIDAQEAAAAAAAAAAAAAAAUEBgIDBwEI/8QAPhAAAQMCBAMFBgMHBAIDAAAAAQIDEQAEBRIhMQZBURMiYXGBFDKRobHwB8HRFSMkM0JS4UNicvEmglOisv/EABoBAAIDAQEAAAAAAAAAAAAAAAADAQIEBQb/xAAqEQADAAIBBAECBQUAAAAAAAAAAQIDEQQSITFBEwUiFCNRYXEVMjNCkf/aAAwDAQACEQMRAD8A7jRRRQAUV5NeT1NAGVFY5qJFAGVFY5qJoA9JpXjOL2mFMdpcr1Vohse8s9AKzxrEkYXh7ly4MxAhtE++s7JqiNsP3ry7/FFqL6kyExAQCRoPkKzZ86xfyaMGH5O78GWI8U408VlpQsWzJSEtFao6knQH0pc7dYo4f4jFrwkEiQ4UD/6xUi6a7VJKF9kjMcuUwqdAdeunLr4VDdZ72VKTrqAoEK1kQYO+hnlptXPvLkr2dPHGOVpSRbm6u2iA3iF4lcyCLpcAT5/4rH9uYxb/AMnFbqDrKlhUfEGtVxahUzkTBzEyAeW2vlpUVy0VCAqcyjMCSQPzqs3S9j+iH5Rc+EuO1uXCbHHFAKWYbuYgT0UOXnXRElJAIII8K+eXm1Ic1zCTqTqfGau3AHFj7N0xhOILLjLhysLV7yDyT4jpW3ByP9WYOTw9fdH/AA6mK9rEGsq3HMCiiigAooooAKxJr3lUHFb9nDbF67uTDbYkjmo8gPE1DelslLb0jXi2NWGDsdtiFwlpJ90blXkOdUPG/wAQ7l85MIa9nRqC46nMv4DQVVsUxC5xfEHLy6XmWo90TohPIJFQ2m+hlayQBIExXPy8mn2k62DhRK3fc2v4lid47ndxG6Uo9HlCCeUCIqRbYnjCFHsMSvYAmS+oif8A2qKi1KykJKe4ACkkAeJ31G2tT27IlCiQQ2hOkwcpzc/UzpvWb5K8pmtzHjROteKsfZUJvi6kEBXaoBHpoKeYZ+IFy29kxa1zthUFy3B7vmnn6UlRbJKcq4Ak65IA0nkAd6nM4Y2HO0UhRIH9Uz9wKFyckvyJvDhv0TcdxhnGsYYZtFdpasJKh0Wsj3vIAx6mpBQf5Q0013PzpJhzHsfEKEBJCXyUlAHOJH0q3rtkqcB0mIoqnlrqYupnElK8CW4ZU0kpQI03mI/KNNuU1CeZSlCkkAJgkjrERpz30qzrtirdNazYITrkTpsBVWnoibRU3GFh06IIBIMSY+kdNKhlaWzlyFJyyckmBPMRrufhVuu8Pzp90kbEADw/TzpXc4avVK8qwtQ73ZjfbpJ+u+u1V0OnIhA72bi+yWoqjrzPz+xSy5YWwUv26gHmlBaIIBkGQdPKrMnCZKSUK7veEpOg6TuTy8z4VBxOyVatK7buqA06kfp50d57jlc09HVsDv0Ynhdtet7PNhRE7GNRTGqb+F5cPDKe0kJ7d3KCeWarjNdvG9wmefyyptpHtFeAzXtXKBRRRQB4dq5h+J2KuO3zGEsKGRtIdd1jUzA+Gvwrp/KuNcZpLnGWJRukNjaf9NNZuVWsZr4Uqsu2J0NjuggToADEp2/WKkMstJWoFIVlKZKTJTBHvHSPTwqQi3BIbTCcw7oUMo8AR89J2qXaWsISpAE5JKiJBPWBtudNPSuX5OvVpGFsyha5CPeVqnIFFPjM6GDqPKmaLYggKy76AAyfHb/o1PsbRKFkkpOQZREx9yaaotM6MqgROp5Sd+VSkZryCm2te0UFJ0VyJMnXfXYePjTZiySG+8JiYgRAqc2yhtMxvp01qk8UcTuXJVaYWtTdv7q7gAyv/aD08at0Jd2Ll3kepPcYxWzssRZLai6tlxKz2fzE7bVuVx62n+VhijtGe4A+gNVBDWhlSeoJMmfKskMlQEgpTzQoZdfIffSoVa8Gt4Jr+4tR/EBZ0OFI8f4oz/8Aitttx6yt7LdWK2W//kQ5njzECqcWNO6JygyRsY6R8Kw7M9moCJjQfXT751PWV/D4/wBDrdrcW14yH7Z1DjatlJO1bOzGkARttXKsJxO4we7Q5bFQbJhxlR0X6dfGrHf8Qu4qrs8PLjVtlhawIUpXNM/0j61PbW2IrDU1pDfFsfsMNc7OF3D0wUNCdehJ0Hx+NU7HcWfxQgJtkW7cGUoMz5nSaZiwbhCWm1nTWJEHn6nUT41ENmZlSc42Oon/AK89DSevY/Hjme/sYcPcdfsi1ZsLjDAWGhGdhzveZB0M+dXzBOJcLxlINlcpLnNpfdWPQ1yC6t8kEQP7u7l+HI1AW2ppYU0SlSTopJgp8jvWzFyqns/ArLwoyd57M+h0kcq9muUcNcfXNoE22LTdMgx2v+onz6/Wum2F4xfWrdzaupdZcEpWk71vx5Jtdjl5sN4nqkS6KKKYKMTtXJccAPGuLLPJSOU6BCa60a5zxxgV1aYg7jVmhTjLsF9KNVNwAMw8IArLyodR2NfDtTk7kS3s860lMzliFAKimVvYr/d5W0jIrRSyZG6fLYjbpUOyx7DLe2Dt3cpbECEhOZR5nuietan+N7Fo/wAFZuuke6t2ED56865syzbaunpItNrbBKIVJPMq5mpqW9jXO08eYgCf4K1y9JVU+1/EJsybnDlj/c04D9YpySQusOX9BtxreLZw5Fo05lcuScytsrY1V+Q9aqK7IttBOUHXOQSYHKBr0qe3i9rj+PZnlLZlIbYSoxHOPM/pT1yyKEAAhX93OfL9KTTbY7F+UtPyU72JOVtMlRTtJ3HP78K35JQnss5gmSqNfH66eO9PP2Ut0DNAUrmdVazpMGvVYWEpzK72kQSNdRv12pXdIf8AJJXlNIS2IElK5QVnxnTlH34HU7b7wtIKVEKUefL12qxezACEoOp2nVX3FYKtSZkqE9fHw+9qhUT1IqFwhSUAkKBH9UnT4044JeQq8etHUAhacyZ6jT6Uwfw5BzkhM8ztA8P0owGzQ1jbem7alb+6NP1pirfYLpdD0PXLQR3QIETmGh1qO/bpLYBR/VAOnPr1pwtJAj4g9elQ30ajIJnQEpnnVnKRiVsqN9bqGVKMylBUxoQfDXf/ABypNcM5JG4PeJVIBMcoq1YmkpUQlKiRIBJnw1/zSd5grlKCqCNVEd6ecDkP+6onpm6GmiuKAzd3XyNdI/CrFC41cYY8dUHtW/I7j46+tUq7tAkANyZ1Gm3X78ab/h6pTPF9qkggLbcTM6bf4FaePerQnlSrxP8AY7LRXg2r2uscIxJgTIiqJxrxq1YocsMJWhy791x2MyWRz81eFbvxGxa5srG3tLF3sl3CjmUNwgDWOkk1zJNosJCiNVEhIisefkdL6UdDicRX99eDSlJUonUydSR+lbQ0NM0QSBB8prbbsrcASsRoCI5COfSptmwoFUJPf2HwPLpPTlXPdaOs9JEBNvmSnvoJVBhPiYH0+dbfY8xzJICiCYB0GlMl2CgAUIzlMBQGne/PlrTfD8PSthGcHuye8gDT4dfpUbKO9FcGBXK7I3LEbZgJ1I6irjwliqcWsCy+4FXLAhR0zLTyNTmbdpDRabGVOwSPKqoxZv4VxLa+zOfzl5VE8geUelMl9jNdK09+i9JRAUCJg8tJitK2zHdRpGnh0raVd8GdcsxRqoAcjqfCraM22aPZkmVjlvOtY9igqTIhPPmT0qXlSophUVqeSpkFTi0aAxrtVHK8l1TILzQLRKUiYnMY6VAwFM4tcKj3WEgRt7x5+lSL6/At0qRM5hAjU8qjcPPsIvrla3crjhSktqSQRE6xymaiF32X3Shllc0E+MVHfCQjSASIBjXzreDm7p6cutRr1SUsuZ1AEyAZmNJmmNJoVKFN2xKiJmZnw+/pSd+1ykBcSddDp86mYvizGHMoSnO844QEso0UZ2n4eZmlthd3F0h+4uRoDAa0ASrcx5aes1V8XJ8TyvsjRGZdahGtzKlta3SAmPkNevWp34eYe9e8RJvikJZs5Jge8pQIA+BJpc+Hr91nD7b95cuuQEHbfcnoNa6hw3hFvgWEt2zRBKRneeiM6+aj4fSm8TE6rqforzMyiOleWOhoK9qFh2I2uJMF+xfQ80FqbzoMjMkwR6ERUwV1PejjnLOMXvb+JHkAgt2qENkAzBPeJ28YpZ7KClKnErInRKDoef59eVbrsZ8dxRbqiVm5UNdiQYA9APuKlJblKioSfdEfLy9K4mat5Gzu4vsxpEJu1GZJCDJ0GZJATtJPn8NaZW1kOyykEAGJjUVvtrVWfMUp1THdGh/SmbNuSEqWNRsRr6UvTbIvJoiewgqAUgFOwCqnstKCUwkAD51IDREkDL4fnNb0tEa8+s601QZ6ybNATlST1G1V3GFpav7V1TZlp0rlIkhIBmR6/SrUpKUjWYO8aelLWH02ZxTECAo2VsQmABKjrHySKbGN3alFfkUp0/QtHGOCJuVt3D3YKQDClJOU9Y69KjXnHOHsvJbt7O8uSqZUkBGg8z4jpSG7w6zYQXcVukIUpCRmcMSZkwOpNRn8VtnypNhYqfKk5St4ZUxM6Df4xXfx/TcPbabMFZ6b2h5dcaLdbSbDDXUlyAhTywnMTsBEz+lL7nEcbU+4m6ct22wop7V1cJ05gaE1X7vFb/tf3rpDZBCUsqybEgmRrEjrUXsXrhpdylsApVCcveJMxJJ8acvpvHXmQXIyLwx2bxCA3crxY+1srzpU13kpMQAABHOaeW2OYJiNlOMX15+1Co5LhmzOZKRsDlEK669arlja3y0oLzrTDR953IJCfM868sTdZi57WOyIUoh7Krn3QJPTWmVxMVT0pdivy3vq33LVb8UM2qMhukvgd0L7NScwnmCPOtK8dXiYULDukfzHlJlDQiJjmo8hSBDq21MqdxBgwZcGVO0aAAD86e2GIYYhlxT11atuT3Q2lSVHxOhHrWP+nYpe33Gfira8Fbv3rhF28pClh1IMFergHJSzukmeW3hVqwPA8WurC2t2LXIMgW468ClIKtTHXf8AzSt13Dboi3Tc21taTqndSz1J5Dxrp3DuL2b2GW6HL63U8hOQ/vkkqjQK0PMAVPOw/JjmddkVxZXFOl5POHuHrXAmVu5i9dOauvuCDHQdE+Fc8494uucXul4XhjpZw8GHHUqg3Eb+SOQ6nwibRx5j8NPWFq5LDbea8Wg6qJ9xpJ2k6k9BHWuS3BUG0pIAcVClBJ58ifLlTOHx5Xdi7t09s7L+FCEo4IssoACnHj5S4qriKpf4W4hZvcLWtk08k3NsCl9rZSVEzt013q5kgb1lzf5K/kk5HiTmXiXEWdSlL5iBrKgOXPenFu2MozAk5YykwAeZnr+lMOM+Hlvn9rYaD7W1q62kaupA5eP1pHg94m4YCkCCAQZ0PSPv5bVw+RjcU9nZx5FkxrQ6YYJGZWYnQb6c6YsICYWrxieQqMwlK4KgAoGmKQFAayQOdRCEW37DKCfSskjSgbEmPStDl2yySkqzKQJUlGpHn09afMt9kKbM7xaWbVx5xQQ2hOYrUYAHjXMsW4rcurC5w7CUjJdO9o/eKBBUJBGQdNBqaw4r4gf4kuFWtr3cOYVEJM9svqeo6VFtrFKlBITqTAA3+Vdvh8Gcf5l+TLlyul0rwQGsPduX+0eKnFqMlxwyfIfcVYrbCls2rz4QZbQYgf1dI+B1pphWA3zCfa2FC57NOYsKQkLI6NqJjPzE6HYxvWriPia0trcWODoVdXjycy3VAgMDSQRoc5jbSIMmtjzuq1ArQldwi3Yunn7hYSwgJSla9gBtHXr5morV020ym3w1jMUHP2ro2V1y89+dRle0X75eu3FPKOyl/wBPgBy9KaWNuHE6IlO4PWna15ZBBcs1XOY3y1O7g9odPQbfKtqcMTohDTf/AKpGtP27LZQRMbk7R0pjaYcpa0lQOUwTPXX4jQUusqjz4K72VUYW6pWiU+ulbmcHcKkgJVOaAYgTV4s8HSgZnEIAnaPvrTEWbbST3ExrvyO+1Y8v1CZ8IspbKAjh9au6pHKSABW1PCbbqczrLRTyHZir0W8xjSNpA1FQ33g0vvSSBv0HOsN/VcnhIfOHfkplzw32CC2FrQyFZyiTBVtPnFYDCWy2CEwo+86B6COQgaVdGMKucYUC4t1i0AICxopf/HoPGmdtwbgbSU9paG5I53LinNfImK14eZbndIpcJM5R7Glm5DODpUrEJJStp/MtBPQIk/GBXVOD0cQow7/yV5l17Ts1ISEuZY/rjSfICndrZW1mnJaW7TCejSAkfKt4EbVGXO8noqkChpVZxLg+0uLxd3ZvO2dw4ZV2ZBQo9Sk6TVoorPcTa1RebqHuWVdnA8StxCLlhWsyUqHyBrejDMUUsFdxaoGxhtSj8yB8qsNeUtceF6LvNbFgwtpxrLcKW6Rvrl+lUX8Q8VbQlPDWDpDanIXeKbEZUf2z1PPwrol++q1s3n0tKdLaCoNoGqiBsK4xZtssvOXWJXQburhwuvSCpaVKkkEGDvpHIRW3i4o6ur9BdU2a2rZFpZCRDQlSlRyAKiZ22FMeDyzfXReXbXFu5b3ibS4YfgkZ0khQ5gg7joasuHJwu+shbLuGQCqUhbakpOkRCtCCJkA0ztcMwvhvDLm8eaQ0hpxV26vMpSlOQe8SoyTrAHLamZs9dXSispaIfGOPjh+yatLDs/2lcpIaTE9kkaFceHKefrVBsrXspUoqU45KlLKjmUomTJ8a29pcY1iNxjF2n98+RkRM9mge6genzJpxb2aWmy9cyGxGyZ8tjqSeQFOxY1gj9ylPbFqcOU84FJIbUDIJEgkHpzpzh1q4lbTN/braUtUB4CUOqjQZiNDvppPjTTDkNou0NvtvNuOKCG+1QIUoCSJBMHcgECnl5h6rqxetwcqlJ7iwNUqGqSPIgVl5HMctSvZdTtC61wrvDtUd4jmNab21klrUIAjnzrQjEOzw5m5eYUp1TYK2kqACVjRQkxOs1XMU4wxNAKbW1t2DHQuqjry+hrIsebP/AASlMlyy9zQb6zG9aHsupBzQZ051owt+5dwa2fv1hb7yM5ITlgHVOnlFarhzsm1EmI2msGZ9FdKH459mFzdZZkhKQJIOwrbhOH+2Zbq6bPZEy02se90UfyFasKsxiTntDqkm1Se6gGSs+PQDXTnpVnSBFNwYN/dYZL9IEJAEVlFAr2twgKKKKACiiigAooooA8Inelt9gthfqcXdWrTi1t9mVqTJCfDofGmVFG2vAHILrBMNbxq0KXDZ2b90Qm2LxALDXvOKSTqVL08o8aY/iNjLeIPWeD2riXGTFy8EKHfOuROunU+YFXz9h4Z263zYWynXDKllsST51ExfhfCsTYdQ7ZWwdWmA8WQSk8jTpzfcqr0Ho55YYnh2HqQMRQ/bKSTBUypY2Ee7NWWcLxmzYRguK2y1sPpdWll4BZ7i0wUzIIzA6jdIrG5/DnB2EuvN399ZtpbmW3hlRG6oUCI5xtSG24dvri4tba9uUu2JT7RcBy3SHezB7iVEc1bx50zJeK066taImdG/hHg3E8Ov3nr99sB67YfItsyUJDXPva5ln3t9CdSa6KHRzgaml7DjYaShhOVKRlCEiIFZFw7qKUwNOtcXJyHXg0dABtpdvkUtSSFrhSYkDOTzBHMVBew20VOYJUFH94EoA7Q/7iNY8BArat5CEguFG0JlQGlYs215fiWj2TQOrjidvIcz8vOonJmp6l6DoleTG6u22EpLjg0gIQOfgBSW/wAQU4tDaW1LeUe4y0ZPgaszfCuHghbirhxyNVqdIJ+GnwpnZYdaWKMlowhpO5yjU+Z51ox8eZe6IrL6RVeHeGb72tGIYu862pJlFs05AH/LKflV0A+5oCYrKtTexIUUUVABRRRQAUUUUAFFFFABRRRQAV5RRQArx60cvLBTSMhGYKU24SEugGSlRHI0sGGYwAtT9zZuFasxCUKSJ+cxtRRVciTjTLy9GTeE4mtMG5tm09EJUfrUpnAkgTc3b7vUJIQPlRRWfHjnfgm7rRPtcOs7XVi3bSr+7LJ+O9SgmB+ZoorTpLwL3syr2iipAKKKKACiiigAooooA//Z"/>
          <p:cNvSpPr>
            <a:spLocks noChangeAspect="1" noChangeArrowheads="1"/>
          </p:cNvSpPr>
          <p:nvPr/>
        </p:nvSpPr>
        <p:spPr bwMode="auto">
          <a:xfrm>
            <a:off x="63500" y="-455613"/>
            <a:ext cx="1076325" cy="923926"/>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80900" name="AutoShape 4" descr="data:image/jpg;base64,/9j/4AAQSkZJRgABAQAAAQABAAD/2wBDAAkGBwgHBgkIBwgKCgkLDRYPDQwMDRsUFRAWIB0iIiAdHx8kKDQsJCYxJx8fLT0tMTU3Ojo6Iys/RD84QzQ5Ojf/2wBDAQoKCg0MDRoPDxo3JR8lNzc3Nzc3Nzc3Nzc3Nzc3Nzc3Nzc3Nzc3Nzc3Nzc3Nzc3Nzc3Nzc3Nzc3Nzc3Nzc3Nzf/wAARCACWAK4DASIAAhEBAxEB/8QAHAAAAgIDAQEAAAAAAAAAAAAAAAUEBgIDBwEI/8QAPhAAAQMCBAMFBgMHBAIDAAAAAQIDEQAEBRIhMQZBURMiYXGBFDKRobHwB8HRFSMkM0JS4UNicvEmglOisv/EABoBAAIDAQEAAAAAAAAAAAAAAAADAQIEBQb/xAAqEQADAAIBBAECBQUAAAAAAAAAAQIDEQQSITFBEwUiFCNRYXEVMjNCkf/aAAwDAQACEQMRAD8A7jRRRQAUV5NeT1NAGVFY5qJFAGVFY5qJoA9JpXjOL2mFMdpcr1Vohse8s9AKzxrEkYXh7ly4MxAhtE++s7JqiNsP3ry7/FFqL6kyExAQCRoPkKzZ86xfyaMGH5O78GWI8U408VlpQsWzJSEtFao6knQH0pc7dYo4f4jFrwkEiQ4UD/6xUi6a7VJKF9kjMcuUwqdAdeunLr4VDdZ72VKTrqAoEK1kQYO+hnlptXPvLkr2dPHGOVpSRbm6u2iA3iF4lcyCLpcAT5/4rH9uYxb/AMnFbqDrKlhUfEGtVxahUzkTBzEyAeW2vlpUVy0VCAqcyjMCSQPzqs3S9j+iH5Rc+EuO1uXCbHHFAKWYbuYgT0UOXnXRElJAIII8K+eXm1Ic1zCTqTqfGau3AHFj7N0xhOILLjLhysLV7yDyT4jpW3ByP9WYOTw9fdH/AA6mK9rEGsq3HMCiiigAooooAKxJr3lUHFb9nDbF67uTDbYkjmo8gPE1DelslLb0jXi2NWGDsdtiFwlpJ90blXkOdUPG/wAQ7l85MIa9nRqC46nMv4DQVVsUxC5xfEHLy6XmWo90TohPIJFQ2m+hlayQBIExXPy8mn2k62DhRK3fc2v4lid47ndxG6Uo9HlCCeUCIqRbYnjCFHsMSvYAmS+oif8A2qKi1KykJKe4ACkkAeJ31G2tT27IlCiQQ2hOkwcpzc/UzpvWb5K8pmtzHjROteKsfZUJvi6kEBXaoBHpoKeYZ+IFy29kxa1zthUFy3B7vmnn6UlRbJKcq4Ak65IA0nkAd6nM4Y2HO0UhRIH9Uz9wKFyckvyJvDhv0TcdxhnGsYYZtFdpasJKh0Wsj3vIAx6mpBQf5Q0013PzpJhzHsfEKEBJCXyUlAHOJH0q3rtkqcB0mIoqnlrqYupnElK8CW4ZU0kpQI03mI/KNNuU1CeZSlCkkAJgkjrERpz30qzrtirdNazYITrkTpsBVWnoibRU3GFh06IIBIMSY+kdNKhlaWzlyFJyyckmBPMRrufhVuu8Pzp90kbEADw/TzpXc4avVK8qwtQ73ZjfbpJ+u+u1V0OnIhA72bi+yWoqjrzPz+xSy5YWwUv26gHmlBaIIBkGQdPKrMnCZKSUK7veEpOg6TuTy8z4VBxOyVatK7buqA06kfp50d57jlc09HVsDv0Ynhdtet7PNhRE7GNRTGqb+F5cPDKe0kJ7d3KCeWarjNdvG9wmefyyptpHtFeAzXtXKBRRRQB4dq5h+J2KuO3zGEsKGRtIdd1jUzA+Gvwrp/KuNcZpLnGWJRukNjaf9NNZuVWsZr4Uqsu2J0NjuggToADEp2/WKkMstJWoFIVlKZKTJTBHvHSPTwqQi3BIbTCcw7oUMo8AR89J2qXaWsISpAE5JKiJBPWBtudNPSuX5OvVpGFsyha5CPeVqnIFFPjM6GDqPKmaLYggKy76AAyfHb/o1PsbRKFkkpOQZREx9yaaotM6MqgROp5Sd+VSkZryCm2te0UFJ0VyJMnXfXYePjTZiySG+8JiYgRAqc2yhtMxvp01qk8UcTuXJVaYWtTdv7q7gAyv/aD08at0Jd2Ll3kepPcYxWzssRZLai6tlxKz2fzE7bVuVx62n+VhijtGe4A+gNVBDWhlSeoJMmfKskMlQEgpTzQoZdfIffSoVa8Gt4Jr+4tR/EBZ0OFI8f4oz/8Aitttx6yt7LdWK2W//kQ5njzECqcWNO6JygyRsY6R8Kw7M9moCJjQfXT751PWV/D4/wBDrdrcW14yH7Z1DjatlJO1bOzGkARttXKsJxO4we7Q5bFQbJhxlR0X6dfGrHf8Qu4qrs8PLjVtlhawIUpXNM/0j61PbW2IrDU1pDfFsfsMNc7OF3D0wUNCdehJ0Hx+NU7HcWfxQgJtkW7cGUoMz5nSaZiwbhCWm1nTWJEHn6nUT41ENmZlSc42Oon/AK89DSevY/Hjme/sYcPcdfsi1ZsLjDAWGhGdhzveZB0M+dXzBOJcLxlINlcpLnNpfdWPQ1yC6t8kEQP7u7l+HI1AW2ppYU0SlSTopJgp8jvWzFyqns/ArLwoyd57M+h0kcq9muUcNcfXNoE22LTdMgx2v+onz6/Wum2F4xfWrdzaupdZcEpWk71vx5Jtdjl5sN4nqkS6KKKYKMTtXJccAPGuLLPJSOU6BCa60a5zxxgV1aYg7jVmhTjLsF9KNVNwAMw8IArLyodR2NfDtTk7kS3s860lMzliFAKimVvYr/d5W0jIrRSyZG6fLYjbpUOyx7DLe2Dt3cpbECEhOZR5nuietan+N7Fo/wAFZuuke6t2ED56865syzbaunpItNrbBKIVJPMq5mpqW9jXO08eYgCf4K1y9JVU+1/EJsybnDlj/c04D9YpySQusOX9BtxreLZw5Fo05lcuScytsrY1V+Q9aqK7IttBOUHXOQSYHKBr0qe3i9rj+PZnlLZlIbYSoxHOPM/pT1yyKEAAhX93OfL9KTTbY7F+UtPyU72JOVtMlRTtJ3HP78K35JQnss5gmSqNfH66eO9PP2Ut0DNAUrmdVazpMGvVYWEpzK72kQSNdRv12pXdIf8AJJXlNIS2IElK5QVnxnTlH34HU7b7wtIKVEKUefL12qxezACEoOp2nVX3FYKtSZkqE9fHw+9qhUT1IqFwhSUAkKBH9UnT4044JeQq8etHUAhacyZ6jT6Uwfw5BzkhM8ztA8P0owGzQ1jbem7alb+6NP1pirfYLpdD0PXLQR3QIETmGh1qO/bpLYBR/VAOnPr1pwtJAj4g9elQ30ajIJnQEpnnVnKRiVsqN9bqGVKMylBUxoQfDXf/ABypNcM5JG4PeJVIBMcoq1YmkpUQlKiRIBJnw1/zSd5grlKCqCNVEd6ecDkP+6onpm6GmiuKAzd3XyNdI/CrFC41cYY8dUHtW/I7j46+tUq7tAkANyZ1Gm3X78ab/h6pTPF9qkggLbcTM6bf4FaePerQnlSrxP8AY7LRXg2r2uscIxJgTIiqJxrxq1YocsMJWhy791x2MyWRz81eFbvxGxa5srG3tLF3sl3CjmUNwgDWOkk1zJNosJCiNVEhIisefkdL6UdDicRX99eDSlJUonUydSR+lbQ0NM0QSBB8prbbsrcASsRoCI5COfSptmwoFUJPf2HwPLpPTlXPdaOs9JEBNvmSnvoJVBhPiYH0+dbfY8xzJICiCYB0GlMl2CgAUIzlMBQGne/PlrTfD8PSthGcHuye8gDT4dfpUbKO9FcGBXK7I3LEbZgJ1I6irjwliqcWsCy+4FXLAhR0zLTyNTmbdpDRabGVOwSPKqoxZv4VxLa+zOfzl5VE8geUelMl9jNdK09+i9JRAUCJg8tJitK2zHdRpGnh0raVd8GdcsxRqoAcjqfCraM22aPZkmVjlvOtY9igqTIhPPmT0qXlSophUVqeSpkFTi0aAxrtVHK8l1TILzQLRKUiYnMY6VAwFM4tcKj3WEgRt7x5+lSL6/At0qRM5hAjU8qjcPPsIvrla3crjhSktqSQRE6xymaiF32X3Shllc0E+MVHfCQjSASIBjXzreDm7p6cutRr1SUsuZ1AEyAZmNJmmNJoVKFN2xKiJmZnw+/pSd+1ykBcSddDp86mYvizGHMoSnO844QEso0UZ2n4eZmlthd3F0h+4uRoDAa0ASrcx5aes1V8XJ8TyvsjRGZdahGtzKlta3SAmPkNevWp34eYe9e8RJvikJZs5Jge8pQIA+BJpc+Hr91nD7b95cuuQEHbfcnoNa6hw3hFvgWEt2zRBKRneeiM6+aj4fSm8TE6rqforzMyiOleWOhoK9qFh2I2uJMF+xfQ80FqbzoMjMkwR6ERUwV1PejjnLOMXvb+JHkAgt2qENkAzBPeJ28YpZ7KClKnErInRKDoef59eVbrsZ8dxRbqiVm5UNdiQYA9APuKlJblKioSfdEfLy9K4mat5Gzu4vsxpEJu1GZJCDJ0GZJATtJPn8NaZW1kOyykEAGJjUVvtrVWfMUp1THdGh/SmbNuSEqWNRsRr6UvTbIvJoiewgqAUgFOwCqnstKCUwkAD51IDREkDL4fnNb0tEa8+s601QZ6ybNATlST1G1V3GFpav7V1TZlp0rlIkhIBmR6/SrUpKUjWYO8aelLWH02ZxTECAo2VsQmABKjrHySKbGN3alFfkUp0/QtHGOCJuVt3D3YKQDClJOU9Y69KjXnHOHsvJbt7O8uSqZUkBGg8z4jpSG7w6zYQXcVukIUpCRmcMSZkwOpNRn8VtnypNhYqfKk5St4ZUxM6Df4xXfx/TcPbabMFZ6b2h5dcaLdbSbDDXUlyAhTywnMTsBEz+lL7nEcbU+4m6ct22wop7V1cJ05gaE1X7vFb/tf3rpDZBCUsqybEgmRrEjrUXsXrhpdylsApVCcveJMxJJ8acvpvHXmQXIyLwx2bxCA3crxY+1srzpU13kpMQAABHOaeW2OYJiNlOMX15+1Co5LhmzOZKRsDlEK669arlja3y0oLzrTDR953IJCfM868sTdZi57WOyIUoh7Krn3QJPTWmVxMVT0pdivy3vq33LVb8UM2qMhukvgd0L7NScwnmCPOtK8dXiYULDukfzHlJlDQiJjmo8hSBDq21MqdxBgwZcGVO0aAAD86e2GIYYhlxT11atuT3Q2lSVHxOhHrWP+nYpe33Gfira8Fbv3rhF28pClh1IMFergHJSzukmeW3hVqwPA8WurC2t2LXIMgW468ClIKtTHXf8AzSt13Dboi3Tc21taTqndSz1J5Dxrp3DuL2b2GW6HL63U8hOQ/vkkqjQK0PMAVPOw/JjmddkVxZXFOl5POHuHrXAmVu5i9dOauvuCDHQdE+Fc8494uucXul4XhjpZw8GHHUqg3Eb+SOQ6nwibRx5j8NPWFq5LDbea8Wg6qJ9xpJ2k6k9BHWuS3BUG0pIAcVClBJ58ifLlTOHx5Xdi7t09s7L+FCEo4IssoACnHj5S4qriKpf4W4hZvcLWtk08k3NsCl9rZSVEzt013q5kgb1lzf5K/kk5HiTmXiXEWdSlL5iBrKgOXPenFu2MozAk5YykwAeZnr+lMOM+Hlvn9rYaD7W1q62kaupA5eP1pHg94m4YCkCCAQZ0PSPv5bVw+RjcU9nZx5FkxrQ6YYJGZWYnQb6c6YsICYWrxieQqMwlK4KgAoGmKQFAayQOdRCEW37DKCfSskjSgbEmPStDl2yySkqzKQJUlGpHn09afMt9kKbM7xaWbVx5xQQ2hOYrUYAHjXMsW4rcurC5w7CUjJdO9o/eKBBUJBGQdNBqaw4r4gf4kuFWtr3cOYVEJM9svqeo6VFtrFKlBITqTAA3+Vdvh8Gcf5l+TLlyul0rwQGsPduX+0eKnFqMlxwyfIfcVYrbCls2rz4QZbQYgf1dI+B1pphWA3zCfa2FC57NOYsKQkLI6NqJjPzE6HYxvWriPia0trcWODoVdXjycy3VAgMDSQRoc5jbSIMmtjzuq1ArQldwi3Yunn7hYSwgJSla9gBtHXr5morV020ym3w1jMUHP2ro2V1y89+dRle0X75eu3FPKOyl/wBPgBy9KaWNuHE6IlO4PWna15ZBBcs1XOY3y1O7g9odPQbfKtqcMTohDTf/AKpGtP27LZQRMbk7R0pjaYcpa0lQOUwTPXX4jQUusqjz4K72VUYW6pWiU+ulbmcHcKkgJVOaAYgTV4s8HSgZnEIAnaPvrTEWbbST3ExrvyO+1Y8v1CZ8IspbKAjh9au6pHKSABW1PCbbqczrLRTyHZir0W8xjSNpA1FQ33g0vvSSBv0HOsN/VcnhIfOHfkplzw32CC2FrQyFZyiTBVtPnFYDCWy2CEwo+86B6COQgaVdGMKucYUC4t1i0AICxopf/HoPGmdtwbgbSU9paG5I53LinNfImK14eZbndIpcJM5R7Glm5DODpUrEJJStp/MtBPQIk/GBXVOD0cQow7/yV5l17Ts1ISEuZY/rjSfICndrZW1mnJaW7TCejSAkfKt4EbVGXO8noqkChpVZxLg+0uLxd3ZvO2dw4ZV2ZBQo9Sk6TVoorPcTa1RebqHuWVdnA8StxCLlhWsyUqHyBrejDMUUsFdxaoGxhtSj8yB8qsNeUtceF6LvNbFgwtpxrLcKW6Rvrl+lUX8Q8VbQlPDWDpDanIXeKbEZUf2z1PPwrol++q1s3n0tKdLaCoNoGqiBsK4xZtssvOXWJXQburhwuvSCpaVKkkEGDvpHIRW3i4o6ur9BdU2a2rZFpZCRDQlSlRyAKiZ22FMeDyzfXReXbXFu5b3ibS4YfgkZ0khQ5gg7joasuHJwu+shbLuGQCqUhbakpOkRCtCCJkA0ztcMwvhvDLm8eaQ0hpxV26vMpSlOQe8SoyTrAHLamZs9dXSispaIfGOPjh+yatLDs/2lcpIaTE9kkaFceHKefrVBsrXspUoqU45KlLKjmUomTJ8a29pcY1iNxjF2n98+RkRM9mge6genzJpxb2aWmy9cyGxGyZ8tjqSeQFOxY1gj9ylPbFqcOU84FJIbUDIJEgkHpzpzh1q4lbTN/braUtUB4CUOqjQZiNDvppPjTTDkNou0NvtvNuOKCG+1QIUoCSJBMHcgECnl5h6rqxetwcqlJ7iwNUqGqSPIgVl5HMctSvZdTtC61wrvDtUd4jmNab21klrUIAjnzrQjEOzw5m5eYUp1TYK2kqACVjRQkxOs1XMU4wxNAKbW1t2DHQuqjry+hrIsebP/AASlMlyy9zQb6zG9aHsupBzQZ051owt+5dwa2fv1hb7yM5ITlgHVOnlFarhzsm1EmI2msGZ9FdKH459mFzdZZkhKQJIOwrbhOH+2Zbq6bPZEy02se90UfyFasKsxiTntDqkm1Se6gGSs+PQDXTnpVnSBFNwYN/dYZL9IEJAEVlFAr2twgKKKKACiiigAooooA8Inelt9gthfqcXdWrTi1t9mVqTJCfDofGmVFG2vAHILrBMNbxq0KXDZ2b90Qm2LxALDXvOKSTqVL08o8aY/iNjLeIPWeD2riXGTFy8EKHfOuROunU+YFXz9h4Z263zYWynXDKllsST51ExfhfCsTYdQ7ZWwdWmA8WQSk8jTpzfcqr0Ho55YYnh2HqQMRQ/bKSTBUypY2Ee7NWWcLxmzYRguK2y1sPpdWll4BZ7i0wUzIIzA6jdIrG5/DnB2EuvN399ZtpbmW3hlRG6oUCI5xtSG24dvri4tba9uUu2JT7RcBy3SHezB7iVEc1bx50zJeK066taImdG/hHg3E8Ov3nr99sB67YfItsyUJDXPva5ln3t9CdSa6KHRzgaml7DjYaShhOVKRlCEiIFZFw7qKUwNOtcXJyHXg0dABtpdvkUtSSFrhSYkDOTzBHMVBew20VOYJUFH94EoA7Q/7iNY8BArat5CEguFG0JlQGlYs215fiWj2TQOrjidvIcz8vOonJmp6l6DoleTG6u22EpLjg0gIQOfgBSW/wAQU4tDaW1LeUe4y0ZPgaszfCuHghbirhxyNVqdIJ+GnwpnZYdaWKMlowhpO5yjU+Z51ox8eZe6IrL6RVeHeGb72tGIYu862pJlFs05AH/LKflV0A+5oCYrKtTexIUUUVABRRRQAUUUUAFFFFABRRRQAV5RRQArx60cvLBTSMhGYKU24SEugGSlRHI0sGGYwAtT9zZuFasxCUKSJ+cxtRRVciTjTLy9GTeE4mtMG5tm09EJUfrUpnAkgTc3b7vUJIQPlRRWfHjnfgm7rRPtcOs7XVi3bSr+7LJ+O9SgmB+ZoorTpLwL3syr2iipAKKKKACiiigAooooA//Z"/>
          <p:cNvSpPr>
            <a:spLocks noChangeAspect="1" noChangeArrowheads="1"/>
          </p:cNvSpPr>
          <p:nvPr/>
        </p:nvSpPr>
        <p:spPr bwMode="auto">
          <a:xfrm>
            <a:off x="63500" y="-455613"/>
            <a:ext cx="1076325" cy="923926"/>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80902" name="AutoShape 6" descr="data:image/jpg;base64,/9j/4AAQSkZJRgABAQAAAQABAAD/2wBDAAkGBwgHBgkIBwgKCgkLDRYPDQwMDRsUFRAWIB0iIiAdHx8kKDQsJCYxJx8fLT0tMTU3Ojo6Iys/RD84QzQ5Ojf/2wBDAQoKCg0MDRoPDxo3JR8lNzc3Nzc3Nzc3Nzc3Nzc3Nzc3Nzc3Nzc3Nzc3Nzc3Nzc3Nzc3Nzc3Nzc3Nzc3Nzc3Nzf/wAARCACWAK4DASIAAhEBAxEB/8QAHAAAAgIDAQEAAAAAAAAAAAAAAAUEBgIDBwEI/8QAPhAAAQMCBAMFBgMHBAIDAAAAAQIDEQAEBRIhMQZBURMiYXGBFDKRobHwB8HRFSMkM0JS4UNicvEmglOisv/EABoBAAIDAQEAAAAAAAAAAAAAAAADAQIEBQb/xAAqEQADAAIBBAECBQUAAAAAAAAAAQIDEQQSITFBEwUiFCNRYXEVMjNCkf/aAAwDAQACEQMRAD8A7jRRRQAUV5NeT1NAGVFY5qJFAGVFY5qJoA9JpXjOL2mFMdpcr1Vohse8s9AKzxrEkYXh7ly4MxAhtE++s7JqiNsP3ry7/FFqL6kyExAQCRoPkKzZ86xfyaMGH5O78GWI8U408VlpQsWzJSEtFao6knQH0pc7dYo4f4jFrwkEiQ4UD/6xUi6a7VJKF9kjMcuUwqdAdeunLr4VDdZ72VKTrqAoEK1kQYO+hnlptXPvLkr2dPHGOVpSRbm6u2iA3iF4lcyCLpcAT5/4rH9uYxb/AMnFbqDrKlhUfEGtVxahUzkTBzEyAeW2vlpUVy0VCAqcyjMCSQPzqs3S9j+iH5Rc+EuO1uXCbHHFAKWYbuYgT0UOXnXRElJAIII8K+eXm1Ic1zCTqTqfGau3AHFj7N0xhOILLjLhysLV7yDyT4jpW3ByP9WYOTw9fdH/AA6mK9rEGsq3HMCiiigAooooAKxJr3lUHFb9nDbF67uTDbYkjmo8gPE1DelslLb0jXi2NWGDsdtiFwlpJ90blXkOdUPG/wAQ7l85MIa9nRqC46nMv4DQVVsUxC5xfEHLy6XmWo90TohPIJFQ2m+hlayQBIExXPy8mn2k62DhRK3fc2v4lid47ndxG6Uo9HlCCeUCIqRbYnjCFHsMSvYAmS+oif8A2qKi1KykJKe4ACkkAeJ31G2tT27IlCiQQ2hOkwcpzc/UzpvWb5K8pmtzHjROteKsfZUJvi6kEBXaoBHpoKeYZ+IFy29kxa1zthUFy3B7vmnn6UlRbJKcq4Ak65IA0nkAd6nM4Y2HO0UhRIH9Uz9wKFyckvyJvDhv0TcdxhnGsYYZtFdpasJKh0Wsj3vIAx6mpBQf5Q0013PzpJhzHsfEKEBJCXyUlAHOJH0q3rtkqcB0mIoqnlrqYupnElK8CW4ZU0kpQI03mI/KNNuU1CeZSlCkkAJgkjrERpz30qzrtirdNazYITrkTpsBVWnoibRU3GFh06IIBIMSY+kdNKhlaWzlyFJyyckmBPMRrufhVuu8Pzp90kbEADw/TzpXc4avVK8qwtQ73ZjfbpJ+u+u1V0OnIhA72bi+yWoqjrzPz+xSy5YWwUv26gHmlBaIIBkGQdPKrMnCZKSUK7veEpOg6TuTy8z4VBxOyVatK7buqA06kfp50d57jlc09HVsDv0Ynhdtet7PNhRE7GNRTGqb+F5cPDKe0kJ7d3KCeWarjNdvG9wmefyyptpHtFeAzXtXKBRRRQB4dq5h+J2KuO3zGEsKGRtIdd1jUzA+Gvwrp/KuNcZpLnGWJRukNjaf9NNZuVWsZr4Uqsu2J0NjuggToADEp2/WKkMstJWoFIVlKZKTJTBHvHSPTwqQi3BIbTCcw7oUMo8AR89J2qXaWsISpAE5JKiJBPWBtudNPSuX5OvVpGFsyha5CPeVqnIFFPjM6GDqPKmaLYggKy76AAyfHb/o1PsbRKFkkpOQZREx9yaaotM6MqgROp5Sd+VSkZryCm2te0UFJ0VyJMnXfXYePjTZiySG+8JiYgRAqc2yhtMxvp01qk8UcTuXJVaYWtTdv7q7gAyv/aD08at0Jd2Ll3kepPcYxWzssRZLai6tlxKz2fzE7bVuVx62n+VhijtGe4A+gNVBDWhlSeoJMmfKskMlQEgpTzQoZdfIffSoVa8Gt4Jr+4tR/EBZ0OFI8f4oz/8Aitttx6yt7LdWK2W//kQ5njzECqcWNO6JygyRsY6R8Kw7M9moCJjQfXT751PWV/D4/wBDrdrcW14yH7Z1DjatlJO1bOzGkARttXKsJxO4we7Q5bFQbJhxlR0X6dfGrHf8Qu4qrs8PLjVtlhawIUpXNM/0j61PbW2IrDU1pDfFsfsMNc7OF3D0wUNCdehJ0Hx+NU7HcWfxQgJtkW7cGUoMz5nSaZiwbhCWm1nTWJEHn6nUT41ENmZlSc42Oon/AK89DSevY/Hjme/sYcPcdfsi1ZsLjDAWGhGdhzveZB0M+dXzBOJcLxlINlcpLnNpfdWPQ1yC6t8kEQP7u7l+HI1AW2ppYU0SlSTopJgp8jvWzFyqns/ArLwoyd57M+h0kcq9muUcNcfXNoE22LTdMgx2v+onz6/Wum2F4xfWrdzaupdZcEpWk71vx5Jtdjl5sN4nqkS6KKKYKMTtXJccAPGuLLPJSOU6BCa60a5zxxgV1aYg7jVmhTjLsF9KNVNwAMw8IArLyodR2NfDtTk7kS3s860lMzliFAKimVvYr/d5W0jIrRSyZG6fLYjbpUOyx7DLe2Dt3cpbECEhOZR5nuietan+N7Fo/wAFZuuke6t2ED56865syzbaunpItNrbBKIVJPMq5mpqW9jXO08eYgCf4K1y9JVU+1/EJsybnDlj/c04D9YpySQusOX9BtxreLZw5Fo05lcuScytsrY1V+Q9aqK7IttBOUHXOQSYHKBr0qe3i9rj+PZnlLZlIbYSoxHOPM/pT1yyKEAAhX93OfL9KTTbY7F+UtPyU72JOVtMlRTtJ3HP78K35JQnss5gmSqNfH66eO9PP2Ut0DNAUrmdVazpMGvVYWEpzK72kQSNdRv12pXdIf8AJJXlNIS2IElK5QVnxnTlH34HU7b7wtIKVEKUefL12qxezACEoOp2nVX3FYKtSZkqE9fHw+9qhUT1IqFwhSUAkKBH9UnT4044JeQq8etHUAhacyZ6jT6Uwfw5BzkhM8ztA8P0owGzQ1jbem7alb+6NP1pirfYLpdD0PXLQR3QIETmGh1qO/bpLYBR/VAOnPr1pwtJAj4g9elQ30ajIJnQEpnnVnKRiVsqN9bqGVKMylBUxoQfDXf/ABypNcM5JG4PeJVIBMcoq1YmkpUQlKiRIBJnw1/zSd5grlKCqCNVEd6ecDkP+6onpm6GmiuKAzd3XyNdI/CrFC41cYY8dUHtW/I7j46+tUq7tAkANyZ1Gm3X78ab/h6pTPF9qkggLbcTM6bf4FaePerQnlSrxP8AY7LRXg2r2uscIxJgTIiqJxrxq1YocsMJWhy791x2MyWRz81eFbvxGxa5srG3tLF3sl3CjmUNwgDWOkk1zJNosJCiNVEhIisefkdL6UdDicRX99eDSlJUonUydSR+lbQ0NM0QSBB8prbbsrcASsRoCI5COfSptmwoFUJPf2HwPLpPTlXPdaOs9JEBNvmSnvoJVBhPiYH0+dbfY8xzJICiCYB0GlMl2CgAUIzlMBQGne/PlrTfD8PSthGcHuye8gDT4dfpUbKO9FcGBXK7I3LEbZgJ1I6irjwliqcWsCy+4FXLAhR0zLTyNTmbdpDRabGVOwSPKqoxZv4VxLa+zOfzl5VE8geUelMl9jNdK09+i9JRAUCJg8tJitK2zHdRpGnh0raVd8GdcsxRqoAcjqfCraM22aPZkmVjlvOtY9igqTIhPPmT0qXlSophUVqeSpkFTi0aAxrtVHK8l1TILzQLRKUiYnMY6VAwFM4tcKj3WEgRt7x5+lSL6/At0qRM5hAjU8qjcPPsIvrla3crjhSktqSQRE6xymaiF32X3Shllc0E+MVHfCQjSASIBjXzreDm7p6cutRr1SUsuZ1AEyAZmNJmmNJoVKFN2xKiJmZnw+/pSd+1ykBcSddDp86mYvizGHMoSnO844QEso0UZ2n4eZmlthd3F0h+4uRoDAa0ASrcx5aes1V8XJ8TyvsjRGZdahGtzKlta3SAmPkNevWp34eYe9e8RJvikJZs5Jge8pQIA+BJpc+Hr91nD7b95cuuQEHbfcnoNa6hw3hFvgWEt2zRBKRneeiM6+aj4fSm8TE6rqforzMyiOleWOhoK9qFh2I2uJMF+xfQ80FqbzoMjMkwR6ERUwV1PejjnLOMXvb+JHkAgt2qENkAzBPeJ28YpZ7KClKnErInRKDoef59eVbrsZ8dxRbqiVm5UNdiQYA9APuKlJblKioSfdEfLy9K4mat5Gzu4vsxpEJu1GZJCDJ0GZJATtJPn8NaZW1kOyykEAGJjUVvtrVWfMUp1THdGh/SmbNuSEqWNRsRr6UvTbIvJoiewgqAUgFOwCqnstKCUwkAD51IDREkDL4fnNb0tEa8+s601QZ6ybNATlST1G1V3GFpav7V1TZlp0rlIkhIBmR6/SrUpKUjWYO8aelLWH02ZxTECAo2VsQmABKjrHySKbGN3alFfkUp0/QtHGOCJuVt3D3YKQDClJOU9Y69KjXnHOHsvJbt7O8uSqZUkBGg8z4jpSG7w6zYQXcVukIUpCRmcMSZkwOpNRn8VtnypNhYqfKk5St4ZUxM6Df4xXfx/TcPbabMFZ6b2h5dcaLdbSbDDXUlyAhTywnMTsBEz+lL7nEcbU+4m6ct22wop7V1cJ05gaE1X7vFb/tf3rpDZBCUsqybEgmRrEjrUXsXrhpdylsApVCcveJMxJJ8acvpvHXmQXIyLwx2bxCA3crxY+1srzpU13kpMQAABHOaeW2OYJiNlOMX15+1Co5LhmzOZKRsDlEK669arlja3y0oLzrTDR953IJCfM868sTdZi57WOyIUoh7Krn3QJPTWmVxMVT0pdivy3vq33LVb8UM2qMhukvgd0L7NScwnmCPOtK8dXiYULDukfzHlJlDQiJjmo8hSBDq21MqdxBgwZcGVO0aAAD86e2GIYYhlxT11atuT3Q2lSVHxOhHrWP+nYpe33Gfira8Fbv3rhF28pClh1IMFergHJSzukmeW3hVqwPA8WurC2t2LXIMgW468ClIKtTHXf8AzSt13Dboi3Tc21taTqndSz1J5Dxrp3DuL2b2GW6HL63U8hOQ/vkkqjQK0PMAVPOw/JjmddkVxZXFOl5POHuHrXAmVu5i9dOauvuCDHQdE+Fc8494uucXul4XhjpZw8GHHUqg3Eb+SOQ6nwibRx5j8NPWFq5LDbea8Wg6qJ9xpJ2k6k9BHWuS3BUG0pIAcVClBJ58ifLlTOHx5Xdi7t09s7L+FCEo4IssoACnHj5S4qriKpf4W4hZvcLWtk08k3NsCl9rZSVEzt013q5kgb1lzf5K/kk5HiTmXiXEWdSlL5iBrKgOXPenFu2MozAk5YykwAeZnr+lMOM+Hlvn9rYaD7W1q62kaupA5eP1pHg94m4YCkCCAQZ0PSPv5bVw+RjcU9nZx5FkxrQ6YYJGZWYnQb6c6YsICYWrxieQqMwlK4KgAoGmKQFAayQOdRCEW37DKCfSskjSgbEmPStDl2yySkqzKQJUlGpHn09afMt9kKbM7xaWbVx5xQQ2hOYrUYAHjXMsW4rcurC5w7CUjJdO9o/eKBBUJBGQdNBqaw4r4gf4kuFWtr3cOYVEJM9svqeo6VFtrFKlBITqTAA3+Vdvh8Gcf5l+TLlyul0rwQGsPduX+0eKnFqMlxwyfIfcVYrbCls2rz4QZbQYgf1dI+B1pphWA3zCfa2FC57NOYsKQkLI6NqJjPzE6HYxvWriPia0trcWODoVdXjycy3VAgMDSQRoc5jbSIMmtjzuq1ArQldwi3Yunn7hYSwgJSla9gBtHXr5morV020ym3w1jMUHP2ro2V1y89+dRle0X75eu3FPKOyl/wBPgBy9KaWNuHE6IlO4PWna15ZBBcs1XOY3y1O7g9odPQbfKtqcMTohDTf/AKpGtP27LZQRMbk7R0pjaYcpa0lQOUwTPXX4jQUusqjz4K72VUYW6pWiU+ulbmcHcKkgJVOaAYgTV4s8HSgZnEIAnaPvrTEWbbST3ExrvyO+1Y8v1CZ8IspbKAjh9au6pHKSABW1PCbbqczrLRTyHZir0W8xjSNpA1FQ33g0vvSSBv0HOsN/VcnhIfOHfkplzw32CC2FrQyFZyiTBVtPnFYDCWy2CEwo+86B6COQgaVdGMKucYUC4t1i0AICxopf/HoPGmdtwbgbSU9paG5I53LinNfImK14eZbndIpcJM5R7Glm5DODpUrEJJStp/MtBPQIk/GBXVOD0cQow7/yV5l17Ts1ISEuZY/rjSfICndrZW1mnJaW7TCejSAkfKt4EbVGXO8noqkChpVZxLg+0uLxd3ZvO2dw4ZV2ZBQo9Sk6TVoorPcTa1RebqHuWVdnA8StxCLlhWsyUqHyBrejDMUUsFdxaoGxhtSj8yB8qsNeUtceF6LvNbFgwtpxrLcKW6Rvrl+lUX8Q8VbQlPDWDpDanIXeKbEZUf2z1PPwrol++q1s3n0tKdLaCoNoGqiBsK4xZtssvOXWJXQburhwuvSCpaVKkkEGDvpHIRW3i4o6ur9BdU2a2rZFpZCRDQlSlRyAKiZ22FMeDyzfXReXbXFu5b3ibS4YfgkZ0khQ5gg7joasuHJwu+shbLuGQCqUhbakpOkRCtCCJkA0ztcMwvhvDLm8eaQ0hpxV26vMpSlOQe8SoyTrAHLamZs9dXSispaIfGOPjh+yatLDs/2lcpIaTE9kkaFceHKefrVBsrXspUoqU45KlLKjmUomTJ8a29pcY1iNxjF2n98+RkRM9mge6genzJpxb2aWmy9cyGxGyZ8tjqSeQFOxY1gj9ylPbFqcOU84FJIbUDIJEgkHpzpzh1q4lbTN/braUtUB4CUOqjQZiNDvppPjTTDkNou0NvtvNuOKCG+1QIUoCSJBMHcgECnl5h6rqxetwcqlJ7iwNUqGqSPIgVl5HMctSvZdTtC61wrvDtUd4jmNab21klrUIAjnzrQjEOzw5m5eYUp1TYK2kqACVjRQkxOs1XMU4wxNAKbW1t2DHQuqjry+hrIsebP/AASlMlyy9zQb6zG9aHsupBzQZ051owt+5dwa2fv1hb7yM5ITlgHVOnlFarhzsm1EmI2msGZ9FdKH459mFzdZZkhKQJIOwrbhOH+2Zbq6bPZEy02se90UfyFasKsxiTntDqkm1Se6gGSs+PQDXTnpVnSBFNwYN/dYZL9IEJAEVlFAr2twgKKKKACiiigAooooA8Inelt9gthfqcXdWrTi1t9mVqTJCfDofGmVFG2vAHILrBMNbxq0KXDZ2b90Qm2LxALDXvOKSTqVL08o8aY/iNjLeIPWeD2riXGTFy8EKHfOuROunU+YFXz9h4Z263zYWynXDKllsST51ExfhfCsTYdQ7ZWwdWmA8WQSk8jTpzfcqr0Ho55YYnh2HqQMRQ/bKSTBUypY2Ee7NWWcLxmzYRguK2y1sPpdWll4BZ7i0wUzIIzA6jdIrG5/DnB2EuvN399ZtpbmW3hlRG6oUCI5xtSG24dvri4tba9uUu2JT7RcBy3SHezB7iVEc1bx50zJeK066taImdG/hHg3E8Ov3nr99sB67YfItsyUJDXPva5ln3t9CdSa6KHRzgaml7DjYaShhOVKRlCEiIFZFw7qKUwNOtcXJyHXg0dABtpdvkUtSSFrhSYkDOTzBHMVBew20VOYJUFH94EoA7Q/7iNY8BArat5CEguFG0JlQGlYs215fiWj2TQOrjidvIcz8vOonJmp6l6DoleTG6u22EpLjg0gIQOfgBSW/wAQU4tDaW1LeUe4y0ZPgaszfCuHghbirhxyNVqdIJ+GnwpnZYdaWKMlowhpO5yjU+Z51ox8eZe6IrL6RVeHeGb72tGIYu862pJlFs05AH/LKflV0A+5oCYrKtTexIUUUVABRRRQAUUUUAFFFFABRRRQAV5RRQArx60cvLBTSMhGYKU24SEugGSlRHI0sGGYwAtT9zZuFasxCUKSJ+cxtRRVciTjTLy9GTeE4mtMG5tm09EJUfrUpnAkgTc3b7vUJIQPlRRWfHjnfgm7rRPtcOs7XVi3bSr+7LJ+O9SgmB+ZoorTpLwL3syr2iipAKKKKACiiigAooooA//Z"/>
          <p:cNvSpPr>
            <a:spLocks noChangeAspect="1" noChangeArrowheads="1"/>
          </p:cNvSpPr>
          <p:nvPr/>
        </p:nvSpPr>
        <p:spPr bwMode="auto">
          <a:xfrm>
            <a:off x="63500" y="-455613"/>
            <a:ext cx="1076325" cy="923926"/>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80904" name="Picture 8" descr="http://t0.gstatic.com/images?q=tbn:ANd9GcT2pcwg4JZJLwJujkgfC4DN2VwHxCkxIJnvptZG70djITQAv8vb0w"/>
          <p:cNvPicPr>
            <a:picLocks noChangeAspect="1" noChangeArrowheads="1"/>
          </p:cNvPicPr>
          <p:nvPr/>
        </p:nvPicPr>
        <p:blipFill>
          <a:blip r:embed="rId3" cstate="print"/>
          <a:srcRect/>
          <a:stretch>
            <a:fillRect/>
          </a:stretch>
        </p:blipFill>
        <p:spPr bwMode="auto">
          <a:xfrm>
            <a:off x="5580112" y="2276872"/>
            <a:ext cx="1981200" cy="208823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100"/>
                                        <p:tgtEl>
                                          <p:spTgt spid="3">
                                            <p:txEl>
                                              <p:pRg st="3" end="3"/>
                                            </p:txEl>
                                          </p:spTgt>
                                        </p:tgtEl>
                                      </p:cBhvr>
                                    </p:animEffect>
                                    <p:anim calcmode="lin" valueType="num">
                                      <p:cBhvr>
                                        <p:cTn id="17"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100"/>
                                        <p:tgtEl>
                                          <p:spTgt spid="3">
                                            <p:txEl>
                                              <p:pRg st="4" end="4"/>
                                            </p:txEl>
                                          </p:spTgt>
                                        </p:tgtEl>
                                      </p:cBhvr>
                                    </p:animEffect>
                                    <p:anim calcmode="lin" valueType="num">
                                      <p:cBhvr>
                                        <p:cTn id="26"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4" presetClass="entr" presetSubtype="0" fill="hold" nodeType="clickEffect">
                                  <p:stCondLst>
                                    <p:cond delay="0"/>
                                  </p:stCondLst>
                                  <p:childTnLst>
                                    <p:set>
                                      <p:cBhvr>
                                        <p:cTn id="33" dur="1" fill="hold">
                                          <p:stCondLst>
                                            <p:cond delay="0"/>
                                          </p:stCondLst>
                                        </p:cTn>
                                        <p:tgtEl>
                                          <p:spTgt spid="80898"/>
                                        </p:tgtEl>
                                        <p:attrNameLst>
                                          <p:attrName>style.visibility</p:attrName>
                                        </p:attrNameLst>
                                      </p:cBhvr>
                                      <p:to>
                                        <p:strVal val="visible"/>
                                      </p:to>
                                    </p:set>
                                    <p:anim to="" calcmode="lin" valueType="num">
                                      <p:cBhvr>
                                        <p:cTn id="34" dur="1" fill="hold"/>
                                        <p:tgtEl>
                                          <p:spTgt spid="80898"/>
                                        </p:tgtEl>
                                        <p:attrNameLst>
                                          <p:attrName/>
                                        </p:attrNameLst>
                                      </p:cBhvr>
                                    </p:anim>
                                  </p:childTnLst>
                                </p:cTn>
                              </p:par>
                            </p:childTnLst>
                          </p:cTn>
                        </p:par>
                      </p:childTnLst>
                    </p:cTn>
                  </p:par>
                  <p:par>
                    <p:cTn id="35" fill="hold">
                      <p:stCondLst>
                        <p:cond delay="indefinite"/>
                      </p:stCondLst>
                      <p:childTnLst>
                        <p:par>
                          <p:cTn id="36" fill="hold">
                            <p:stCondLst>
                              <p:cond delay="0"/>
                            </p:stCondLst>
                            <p:childTnLst>
                              <p:par>
                                <p:cTn id="37" presetID="24" presetClass="entr" presetSubtype="0" fill="hold" nodeType="clickEffect">
                                  <p:stCondLst>
                                    <p:cond delay="0"/>
                                  </p:stCondLst>
                                  <p:childTnLst>
                                    <p:set>
                                      <p:cBhvr>
                                        <p:cTn id="38" dur="1" fill="hold">
                                          <p:stCondLst>
                                            <p:cond delay="0"/>
                                          </p:stCondLst>
                                        </p:cTn>
                                        <p:tgtEl>
                                          <p:spTgt spid="80904"/>
                                        </p:tgtEl>
                                        <p:attrNameLst>
                                          <p:attrName>style.visibility</p:attrName>
                                        </p:attrNameLst>
                                      </p:cBhvr>
                                      <p:to>
                                        <p:strVal val="visible"/>
                                      </p:to>
                                    </p:set>
                                    <p:anim to="" calcmode="lin" valueType="num">
                                      <p:cBhvr>
                                        <p:cTn id="39" dur="1" fill="hold"/>
                                        <p:tgtEl>
                                          <p:spTgt spid="80904"/>
                                        </p:tgtEl>
                                        <p:attrNameLst>
                                          <p:attrName/>
                                        </p:attrNameLst>
                                      </p:cBhvr>
                                    </p:anim>
                                  </p:childTnLst>
                                </p:cTn>
                              </p:par>
                            </p:childTnLst>
                          </p:cTn>
                        </p:par>
                      </p:childTnLst>
                    </p:cTn>
                  </p:par>
                  <p:par>
                    <p:cTn id="40" fill="hold">
                      <p:stCondLst>
                        <p:cond delay="indefinite"/>
                      </p:stCondLst>
                      <p:childTnLst>
                        <p:par>
                          <p:cTn id="41" fill="hold">
                            <p:stCondLst>
                              <p:cond delay="0"/>
                            </p:stCondLst>
                            <p:childTnLst>
                              <p:par>
                                <p:cTn id="42" presetID="24" presetClass="entr" presetSubtype="0" fill="hold" grpId="0" nodeType="clickEffect">
                                  <p:stCondLst>
                                    <p:cond delay="0"/>
                                  </p:stCondLst>
                                  <p:childTnLst>
                                    <p:set>
                                      <p:cBhvr>
                                        <p:cTn id="43" dur="1" fill="hold">
                                          <p:stCondLst>
                                            <p:cond delay="0"/>
                                          </p:stCondLst>
                                        </p:cTn>
                                        <p:tgtEl>
                                          <p:spTgt spid="5"/>
                                        </p:tgtEl>
                                        <p:attrNameLst>
                                          <p:attrName>style.visibility</p:attrName>
                                        </p:attrNameLst>
                                      </p:cBhvr>
                                      <p:to>
                                        <p:strVal val="visible"/>
                                      </p:to>
                                    </p:set>
                                    <p:anim to="" calcmode="lin" valueType="num">
                                      <p:cBhvr>
                                        <p:cTn id="44"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988840"/>
            <a:ext cx="5868144" cy="4869160"/>
          </a:xfrm>
          <a:solidFill>
            <a:schemeClr val="bg2"/>
          </a:solidFill>
        </p:spPr>
        <p:txBody>
          <a:bodyPr>
            <a:normAutofit fontScale="85000" lnSpcReduction="20000"/>
          </a:bodyPr>
          <a:lstStyle/>
          <a:p>
            <a:pPr algn="ctr">
              <a:buNone/>
            </a:pPr>
            <a:r>
              <a:rPr lang="es-CO" sz="3500" b="1" dirty="0" smtClean="0">
                <a:solidFill>
                  <a:srgbClr val="FF0000"/>
                </a:solidFill>
              </a:rPr>
              <a:t>¿A quien representan estos tres personajes?</a:t>
            </a:r>
          </a:p>
          <a:p>
            <a:pPr>
              <a:buNone/>
            </a:pPr>
            <a:r>
              <a:rPr lang="es-CO" dirty="0" smtClean="0"/>
              <a:t>    El hombre herido, representa a los </a:t>
            </a:r>
            <a:r>
              <a:rPr lang="es-CO" dirty="0" smtClean="0">
                <a:solidFill>
                  <a:srgbClr val="0070C0"/>
                </a:solidFill>
              </a:rPr>
              <a:t>pobres</a:t>
            </a:r>
            <a:r>
              <a:rPr lang="es-CO" dirty="0" smtClean="0"/>
              <a:t>.</a:t>
            </a:r>
          </a:p>
          <a:p>
            <a:pPr>
              <a:buNone/>
            </a:pPr>
            <a:r>
              <a:rPr lang="es-CO" dirty="0" smtClean="0"/>
              <a:t>   </a:t>
            </a:r>
          </a:p>
          <a:p>
            <a:pPr>
              <a:buNone/>
            </a:pPr>
            <a:r>
              <a:rPr lang="es-CO" dirty="0" smtClean="0"/>
              <a:t>     </a:t>
            </a:r>
            <a:r>
              <a:rPr lang="es-CO" dirty="0" smtClean="0">
                <a:solidFill>
                  <a:srgbClr val="0070C0"/>
                </a:solidFill>
              </a:rPr>
              <a:t>El buen samaritano</a:t>
            </a:r>
            <a:r>
              <a:rPr lang="es-CO" dirty="0" smtClean="0"/>
              <a:t> que le curo las heridas </a:t>
            </a:r>
            <a:r>
              <a:rPr lang="es-CO" dirty="0" smtClean="0">
                <a:solidFill>
                  <a:srgbClr val="0070C0"/>
                </a:solidFill>
              </a:rPr>
              <a:t>es Jesús.</a:t>
            </a:r>
          </a:p>
          <a:p>
            <a:pPr>
              <a:buNone/>
            </a:pPr>
            <a:r>
              <a:rPr lang="es-CO" dirty="0" smtClean="0">
                <a:solidFill>
                  <a:srgbClr val="0070C0"/>
                </a:solidFill>
              </a:rPr>
              <a:t>   </a:t>
            </a:r>
          </a:p>
          <a:p>
            <a:pPr>
              <a:buNone/>
            </a:pPr>
            <a:r>
              <a:rPr lang="es-CO" dirty="0" smtClean="0">
                <a:solidFill>
                  <a:srgbClr val="0070C0"/>
                </a:solidFill>
              </a:rPr>
              <a:t>   </a:t>
            </a:r>
            <a:r>
              <a:rPr lang="es-CO" dirty="0" smtClean="0"/>
              <a:t> El </a:t>
            </a:r>
            <a:r>
              <a:rPr lang="es-CO" u="sng" dirty="0" smtClean="0">
                <a:solidFill>
                  <a:srgbClr val="0070C0"/>
                </a:solidFill>
              </a:rPr>
              <a:t>mesonero representa a los hijos de Dios</a:t>
            </a:r>
            <a:r>
              <a:rPr lang="es-CO" dirty="0" smtClean="0"/>
              <a:t> que deben atender las necesidades de los pobres. Jesús le dice al mesonero: “cuídamele, </a:t>
            </a:r>
            <a:r>
              <a:rPr lang="es-CO" u="sng" dirty="0" smtClean="0">
                <a:solidFill>
                  <a:srgbClr val="0070C0"/>
                </a:solidFill>
              </a:rPr>
              <a:t>yo te lo pagaré cuando regrese</a:t>
            </a:r>
            <a:r>
              <a:rPr lang="es-CO" u="sng" dirty="0" smtClean="0"/>
              <a:t>”.</a:t>
            </a:r>
          </a:p>
          <a:p>
            <a:endParaRPr lang="es-CO" dirty="0"/>
          </a:p>
        </p:txBody>
      </p:sp>
      <p:pic>
        <p:nvPicPr>
          <p:cNvPr id="4" name="Picture 4" descr="http://t2.gstatic.com/images?q=tbn:ANd9GcS1U75wbfTGd-h4fBQUczW97vDNr8-TNK7TWhz0wlnR7_VxBgI6bw"/>
          <p:cNvPicPr>
            <a:picLocks noChangeAspect="1" noChangeArrowheads="1"/>
          </p:cNvPicPr>
          <p:nvPr/>
        </p:nvPicPr>
        <p:blipFill>
          <a:blip r:embed="rId2" cstate="print"/>
          <a:srcRect/>
          <a:stretch>
            <a:fillRect/>
          </a:stretch>
        </p:blipFill>
        <p:spPr bwMode="auto">
          <a:xfrm>
            <a:off x="5868144" y="2204864"/>
            <a:ext cx="3275856" cy="4032448"/>
          </a:xfrm>
          <a:prstGeom prst="rect">
            <a:avLst/>
          </a:prstGeom>
          <a:noFill/>
        </p:spPr>
      </p:pic>
      <p:sp>
        <p:nvSpPr>
          <p:cNvPr id="5" name="4 Rectángulo"/>
          <p:cNvSpPr/>
          <p:nvPr/>
        </p:nvSpPr>
        <p:spPr>
          <a:xfrm>
            <a:off x="179512" y="260648"/>
            <a:ext cx="8784976" cy="1384995"/>
          </a:xfrm>
          <a:prstGeom prst="rect">
            <a:avLst/>
          </a:prstGeom>
          <a:solidFill>
            <a:schemeClr val="accent2">
              <a:lumMod val="40000"/>
              <a:lumOff val="60000"/>
            </a:schemeClr>
          </a:solidFill>
        </p:spPr>
        <p:txBody>
          <a:bodyPr wrap="square">
            <a:spAutoFit/>
          </a:bodyPr>
          <a:lstStyle/>
          <a:p>
            <a:pPr algn="ctr">
              <a:buNone/>
            </a:pPr>
            <a:r>
              <a:rPr lang="es-CO" sz="2800" dirty="0" smtClean="0">
                <a:solidFill>
                  <a:srgbClr val="FF0000"/>
                </a:solidFill>
              </a:rPr>
              <a:t>Lucas 10:35</a:t>
            </a:r>
            <a:r>
              <a:rPr lang="es-CO" sz="2800" dirty="0" smtClean="0"/>
              <a:t>. Al otro día al partir, (el buen samaritano), sacó dos denarios, y los dio al </a:t>
            </a:r>
            <a:r>
              <a:rPr lang="es-CO" sz="2800" dirty="0" smtClean="0">
                <a:solidFill>
                  <a:srgbClr val="0070C0"/>
                </a:solidFill>
              </a:rPr>
              <a:t>mesonero</a:t>
            </a:r>
            <a:r>
              <a:rPr lang="es-CO" sz="2800" dirty="0" smtClean="0"/>
              <a:t>, y le dijo: </a:t>
            </a:r>
            <a:r>
              <a:rPr lang="es-CO" sz="2800" dirty="0" smtClean="0">
                <a:solidFill>
                  <a:srgbClr val="0070C0"/>
                </a:solidFill>
              </a:rPr>
              <a:t>Cuídamele</a:t>
            </a:r>
            <a:r>
              <a:rPr lang="es-CO" sz="2800" dirty="0" smtClean="0"/>
              <a:t>; y </a:t>
            </a:r>
            <a:r>
              <a:rPr lang="es-CO" sz="2800" dirty="0" smtClean="0">
                <a:solidFill>
                  <a:srgbClr val="0070C0"/>
                </a:solidFill>
              </a:rPr>
              <a:t>todo lo que gastes de más, yo te lo pagaré cuando regrese.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to="" calcmode="lin" valueType="num">
                                      <p:cBhvr>
                                        <p:cTn id="32"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40000"/>
              <a:lumOff val="60000"/>
            </a:schemeClr>
          </a:solidFill>
        </p:spPr>
        <p:txBody>
          <a:bodyPr>
            <a:normAutofit fontScale="90000"/>
          </a:bodyPr>
          <a:lstStyle/>
          <a:p>
            <a:r>
              <a:rPr lang="es-CO" dirty="0" smtClean="0"/>
              <a:t/>
            </a:r>
            <a:br>
              <a:rPr lang="es-CO" dirty="0" smtClean="0"/>
            </a:br>
            <a:r>
              <a:rPr lang="es-CO" sz="4900" dirty="0" smtClean="0">
                <a:latin typeface="Harlow Solid Italic" pitchFamily="82" charset="0"/>
              </a:rPr>
              <a:t>Un espíritu de servicio y de sacrificio propio </a:t>
            </a:r>
            <a:br>
              <a:rPr lang="es-CO" sz="4900" dirty="0" smtClean="0">
                <a:latin typeface="Harlow Solid Italic" pitchFamily="82" charset="0"/>
              </a:rPr>
            </a:br>
            <a:endParaRPr lang="es-CO" dirty="0">
              <a:latin typeface="Harlow Solid Italic" pitchFamily="82" charset="0"/>
            </a:endParaRPr>
          </a:p>
        </p:txBody>
      </p:sp>
      <p:sp>
        <p:nvSpPr>
          <p:cNvPr id="3" name="2 Marcador de contenido"/>
          <p:cNvSpPr>
            <a:spLocks noGrp="1"/>
          </p:cNvSpPr>
          <p:nvPr>
            <p:ph idx="1"/>
          </p:nvPr>
        </p:nvSpPr>
        <p:spPr>
          <a:xfrm>
            <a:off x="457200" y="1600200"/>
            <a:ext cx="4978896" cy="4525963"/>
          </a:xfrm>
          <a:solidFill>
            <a:schemeClr val="accent1">
              <a:lumMod val="20000"/>
              <a:lumOff val="80000"/>
            </a:schemeClr>
          </a:solidFill>
        </p:spPr>
        <p:txBody>
          <a:bodyPr>
            <a:normAutofit lnSpcReduction="10000"/>
          </a:bodyPr>
          <a:lstStyle/>
          <a:p>
            <a:pPr>
              <a:buNone/>
            </a:pPr>
            <a:r>
              <a:rPr lang="es-CO" dirty="0" smtClean="0"/>
              <a:t>    </a:t>
            </a:r>
          </a:p>
          <a:p>
            <a:pPr algn="ctr">
              <a:buNone/>
            </a:pPr>
            <a:r>
              <a:rPr lang="es-CO" dirty="0" smtClean="0"/>
              <a:t>    Acerca de esto, el Espíritu de Profecía dice: “Largo tiempo ha esperado Dios que el espíritu de servicio se posesione de la iglesia entera, de suerte que cada miembro trabaje por él </a:t>
            </a:r>
            <a:r>
              <a:rPr lang="es-CO" dirty="0" smtClean="0">
                <a:solidFill>
                  <a:srgbClr val="0070C0"/>
                </a:solidFill>
              </a:rPr>
              <a:t>según su capacidad. </a:t>
            </a:r>
          </a:p>
          <a:p>
            <a:endParaRPr lang="es-CO" dirty="0" smtClean="0"/>
          </a:p>
          <a:p>
            <a:endParaRPr lang="es-CO" dirty="0"/>
          </a:p>
        </p:txBody>
      </p:sp>
      <p:pic>
        <p:nvPicPr>
          <p:cNvPr id="28674" name="Picture 2" descr="http://t1.gstatic.com/images?q=tbn:ANd9GcS5d_yZ5oowEqMR5XWLUXAmSS_cu3CGCdnJQvsc6jlyE3BfjqBz0w"/>
          <p:cNvPicPr>
            <a:picLocks noChangeAspect="1" noChangeArrowheads="1"/>
          </p:cNvPicPr>
          <p:nvPr/>
        </p:nvPicPr>
        <p:blipFill>
          <a:blip r:embed="rId2" cstate="print"/>
          <a:srcRect/>
          <a:stretch>
            <a:fillRect/>
          </a:stretch>
        </p:blipFill>
        <p:spPr bwMode="auto">
          <a:xfrm>
            <a:off x="5868144" y="1988840"/>
            <a:ext cx="2736304" cy="367240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fade">
                                      <p:cBhvr>
                                        <p:cTn id="7" dur="100"/>
                                        <p:tgtEl>
                                          <p:spTgt spid="28674"/>
                                        </p:tgtEl>
                                      </p:cBhvr>
                                    </p:animEffect>
                                    <p:anim calcmode="lin" valueType="num">
                                      <p:cBhvr>
                                        <p:cTn id="8" dur="400" fill="hold"/>
                                        <p:tgtEl>
                                          <p:spTgt spid="28674"/>
                                        </p:tgtEl>
                                        <p:attrNameLst>
                                          <p:attrName>ppt_x</p:attrName>
                                        </p:attrNameLst>
                                      </p:cBhvr>
                                      <p:tavLst>
                                        <p:tav tm="0">
                                          <p:val>
                                            <p:strVal val="#ppt_x"/>
                                          </p:val>
                                        </p:tav>
                                        <p:tav tm="100000">
                                          <p:val>
                                            <p:strVal val="#ppt_x"/>
                                          </p:val>
                                        </p:tav>
                                      </p:tavLst>
                                    </p:anim>
                                    <p:anim calcmode="lin" valueType="num">
                                      <p:cBhvr>
                                        <p:cTn id="9" dur="400" fill="hold"/>
                                        <p:tgtEl>
                                          <p:spTgt spid="28674"/>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867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867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0" fill="hold" grpId="0" nodeType="clickEffect">
                                  <p:stCondLst>
                                    <p:cond delay="0"/>
                                  </p:stCondLst>
                                  <p:childTnLst>
                                    <p:set>
                                      <p:cBhvr>
                                        <p:cTn id="15" dur="1" fill="hold">
                                          <p:stCondLst>
                                            <p:cond delay="0"/>
                                          </p:stCondLst>
                                        </p:cTn>
                                        <p:tgtEl>
                                          <p:spTgt spid="3">
                                            <p:bg/>
                                          </p:spTgt>
                                        </p:tgtEl>
                                        <p:attrNameLst>
                                          <p:attrName>style.visibility</p:attrName>
                                        </p:attrNameLst>
                                      </p:cBhvr>
                                      <p:to>
                                        <p:strVal val="visible"/>
                                      </p:to>
                                    </p:set>
                                    <p:anim calcmode="lin" valueType="num">
                                      <p:cBhvr>
                                        <p:cTn id="16" dur="500" fill="hold"/>
                                        <p:tgtEl>
                                          <p:spTgt spid="3">
                                            <p:bg/>
                                          </p:spTgt>
                                        </p:tgtEl>
                                        <p:attrNameLst>
                                          <p:attrName>ppt_w</p:attrName>
                                        </p:attrNameLst>
                                      </p:cBhvr>
                                      <p:tavLst>
                                        <p:tav tm="0">
                                          <p:val>
                                            <p:fltVal val="0"/>
                                          </p:val>
                                        </p:tav>
                                        <p:tav tm="100000">
                                          <p:val>
                                            <p:strVal val="#ppt_w"/>
                                          </p:val>
                                        </p:tav>
                                      </p:tavLst>
                                    </p:anim>
                                    <p:anim calcmode="lin" valueType="num">
                                      <p:cBhvr>
                                        <p:cTn id="17" dur="500" fill="hold"/>
                                        <p:tgtEl>
                                          <p:spTgt spid="3">
                                            <p:bg/>
                                          </p:spTgt>
                                        </p:tgtEl>
                                        <p:attrNameLst>
                                          <p:attrName>ppt_h</p:attrName>
                                        </p:attrNameLst>
                                      </p:cBhvr>
                                      <p:tavLst>
                                        <p:tav tm="0">
                                          <p:val>
                                            <p:fltVal val="0"/>
                                          </p:val>
                                        </p:tav>
                                        <p:tav tm="100000">
                                          <p:val>
                                            <p:strVal val="#ppt_h"/>
                                          </p:val>
                                        </p:tav>
                                      </p:tavLst>
                                    </p:anim>
                                    <p:animEffect transition="in" filter="fade">
                                      <p:cBhvr>
                                        <p:cTn id="18" dur="500"/>
                                        <p:tgtEl>
                                          <p:spTgt spid="3">
                                            <p:bg/>
                                          </p:spTgt>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76672"/>
            <a:ext cx="4572000" cy="6381328"/>
          </a:xfrm>
        </p:spPr>
        <p:txBody>
          <a:bodyPr>
            <a:normAutofit fontScale="92500" lnSpcReduction="20000"/>
          </a:bodyPr>
          <a:lstStyle/>
          <a:p>
            <a:pPr algn="ctr">
              <a:buNone/>
            </a:pPr>
            <a:r>
              <a:rPr lang="es-CO" b="1" dirty="0" smtClean="0">
                <a:solidFill>
                  <a:srgbClr val="0070C0"/>
                </a:solidFill>
              </a:rPr>
              <a:t>    Cuando los miembros de la iglesia de Dios efectúen su labor señalada en los campos menesterosos de su</a:t>
            </a:r>
            <a:r>
              <a:rPr lang="es-CO" b="1" u="sng" dirty="0" smtClean="0">
                <a:solidFill>
                  <a:srgbClr val="FF0000"/>
                </a:solidFill>
              </a:rPr>
              <a:t> (su barrio, ciudad), país, y del extranjero</a:t>
            </a:r>
            <a:r>
              <a:rPr lang="es-CO" b="1" dirty="0" smtClean="0">
                <a:solidFill>
                  <a:srgbClr val="0070C0"/>
                </a:solidFill>
              </a:rPr>
              <a:t>, en cumplimiento de la comisión evangélica</a:t>
            </a:r>
            <a:r>
              <a:rPr lang="es-CO" dirty="0" smtClean="0"/>
              <a:t>, </a:t>
            </a:r>
            <a:r>
              <a:rPr lang="es-CO" b="1" dirty="0" smtClean="0"/>
              <a:t>(DADLES VOSOTROS DE COMER)</a:t>
            </a:r>
            <a:r>
              <a:rPr lang="es-CO" dirty="0" smtClean="0"/>
              <a:t>, pronto será amonestado el mundo entero, y el Señor Jesús volverá a  la tierra con poder y grande gloria.-</a:t>
            </a:r>
            <a:r>
              <a:rPr lang="es-CO" dirty="0" smtClean="0">
                <a:solidFill>
                  <a:srgbClr val="FF0000"/>
                </a:solidFill>
              </a:rPr>
              <a:t>HAp 91 (1911). </a:t>
            </a:r>
          </a:p>
          <a:p>
            <a:endParaRPr lang="es-CO" dirty="0"/>
          </a:p>
        </p:txBody>
      </p:sp>
      <p:pic>
        <p:nvPicPr>
          <p:cNvPr id="1026" name="Picture 2" descr="http://t0.gstatic.com/images?q=tbn:ANd9GcTsh3fC4-V6yIjRqRpDsvuEnhFGJ0gZucmf5xh1_sfBW1lXc8JdBw"/>
          <p:cNvPicPr>
            <a:picLocks noChangeAspect="1" noChangeArrowheads="1"/>
          </p:cNvPicPr>
          <p:nvPr/>
        </p:nvPicPr>
        <p:blipFill>
          <a:blip r:embed="rId2" cstate="print"/>
          <a:srcRect/>
          <a:stretch>
            <a:fillRect/>
          </a:stretch>
        </p:blipFill>
        <p:spPr bwMode="auto">
          <a:xfrm>
            <a:off x="5004048" y="332656"/>
            <a:ext cx="3744416" cy="2736330"/>
          </a:xfrm>
          <a:prstGeom prst="rect">
            <a:avLst/>
          </a:prstGeom>
          <a:noFill/>
        </p:spPr>
      </p:pic>
      <p:pic>
        <p:nvPicPr>
          <p:cNvPr id="1028" name="Picture 4" descr="http://t2.gstatic.com/images?q=tbn:ANd9GcTJ5rdyQbEvxs-WiARZBBf6pr5oPUuWvo6L6H_93zMvqBz3H3SG"/>
          <p:cNvPicPr>
            <a:picLocks noChangeAspect="1" noChangeArrowheads="1"/>
          </p:cNvPicPr>
          <p:nvPr/>
        </p:nvPicPr>
        <p:blipFill>
          <a:blip r:embed="rId3" cstate="print"/>
          <a:srcRect/>
          <a:stretch>
            <a:fillRect/>
          </a:stretch>
        </p:blipFill>
        <p:spPr bwMode="auto">
          <a:xfrm>
            <a:off x="5004048" y="3356992"/>
            <a:ext cx="3749030" cy="3168352"/>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686800" cy="2348880"/>
          </a:xfrm>
          <a:solidFill>
            <a:schemeClr val="accent6">
              <a:lumMod val="20000"/>
              <a:lumOff val="80000"/>
            </a:schemeClr>
          </a:solidFill>
        </p:spPr>
        <p:txBody>
          <a:bodyPr>
            <a:normAutofit lnSpcReduction="10000"/>
          </a:bodyPr>
          <a:lstStyle/>
          <a:p>
            <a:pPr algn="ctr">
              <a:buNone/>
            </a:pPr>
            <a:r>
              <a:rPr lang="es-CO" dirty="0" smtClean="0"/>
              <a:t>    </a:t>
            </a:r>
            <a:r>
              <a:rPr lang="es-CO" dirty="0" smtClean="0">
                <a:solidFill>
                  <a:srgbClr val="0070C0"/>
                </a:solidFill>
              </a:rPr>
              <a:t>En todas partes hay tendencia a reemplazar el esfuerzo individual por la obra de las organizaciones</a:t>
            </a:r>
            <a:r>
              <a:rPr lang="es-CO" dirty="0" smtClean="0"/>
              <a:t>. La sabiduría humana tiende a la consolidación, a la centralización, a crear grandes iglesias e instituciones. </a:t>
            </a:r>
          </a:p>
        </p:txBody>
      </p:sp>
      <p:sp>
        <p:nvSpPr>
          <p:cNvPr id="4" name="3 Rectángulo"/>
          <p:cNvSpPr/>
          <p:nvPr/>
        </p:nvSpPr>
        <p:spPr>
          <a:xfrm>
            <a:off x="323528" y="2636912"/>
            <a:ext cx="5256584" cy="2523768"/>
          </a:xfrm>
          <a:prstGeom prst="rect">
            <a:avLst/>
          </a:prstGeom>
          <a:solidFill>
            <a:srgbClr val="FFFF00"/>
          </a:solidFill>
        </p:spPr>
        <p:txBody>
          <a:bodyPr wrap="square">
            <a:spAutoFit/>
          </a:bodyPr>
          <a:lstStyle/>
          <a:p>
            <a:pPr algn="ctr">
              <a:buNone/>
            </a:pPr>
            <a:r>
              <a:rPr lang="es-CO" sz="2800" dirty="0" smtClean="0"/>
              <a:t> </a:t>
            </a:r>
            <a:r>
              <a:rPr lang="es-CO" sz="2800" dirty="0" smtClean="0">
                <a:solidFill>
                  <a:srgbClr val="FF0000"/>
                </a:solidFill>
              </a:rPr>
              <a:t>Muchos dejan a las instituciones y organizaciones la tarea de practicar la beneficencia; se eximen del contacto con el mundo, y sus corazones se enfrían.</a:t>
            </a:r>
          </a:p>
          <a:p>
            <a:pPr>
              <a:buNone/>
            </a:pPr>
            <a:r>
              <a:rPr lang="es-CO" dirty="0" smtClean="0"/>
              <a:t>       </a:t>
            </a:r>
          </a:p>
        </p:txBody>
      </p:sp>
      <p:sp>
        <p:nvSpPr>
          <p:cNvPr id="5" name="4 Rectángulo"/>
          <p:cNvSpPr/>
          <p:nvPr/>
        </p:nvSpPr>
        <p:spPr>
          <a:xfrm>
            <a:off x="0" y="5301208"/>
            <a:ext cx="8748464" cy="1384995"/>
          </a:xfrm>
          <a:prstGeom prst="rect">
            <a:avLst/>
          </a:prstGeom>
          <a:solidFill>
            <a:schemeClr val="accent4">
              <a:lumMod val="20000"/>
              <a:lumOff val="80000"/>
            </a:schemeClr>
          </a:solidFill>
        </p:spPr>
        <p:txBody>
          <a:bodyPr wrap="square">
            <a:spAutoFit/>
          </a:bodyPr>
          <a:lstStyle/>
          <a:p>
            <a:pPr algn="ctr">
              <a:buNone/>
            </a:pPr>
            <a:r>
              <a:rPr lang="es-CO" dirty="0" smtClean="0"/>
              <a:t> </a:t>
            </a:r>
            <a:r>
              <a:rPr lang="es-CO" sz="2800" dirty="0" smtClean="0"/>
              <a:t>Se absorben en sí mismos y se incapacitan para recibir impresiones. El amor a Dios y a los hombres desaparece de su alma.  </a:t>
            </a:r>
          </a:p>
        </p:txBody>
      </p:sp>
      <p:pic>
        <p:nvPicPr>
          <p:cNvPr id="6" name="Picture 2" descr="http://t2.gstatic.com/images?q=tbn:ANd9GcRRQ0jfOcgZQ4SG-s7pZHIeiCU9vR5BDzWAcUNy0hMP-QbdJBP-"/>
          <p:cNvPicPr>
            <a:picLocks noChangeAspect="1" noChangeArrowheads="1"/>
          </p:cNvPicPr>
          <p:nvPr/>
        </p:nvPicPr>
        <p:blipFill>
          <a:blip r:embed="rId2" cstate="print"/>
          <a:srcRect/>
          <a:stretch>
            <a:fillRect/>
          </a:stretch>
        </p:blipFill>
        <p:spPr bwMode="auto">
          <a:xfrm>
            <a:off x="5724128" y="2636912"/>
            <a:ext cx="3024336" cy="25922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
                                        <p:tgtEl>
                                          <p:spTgt spid="6"/>
                                        </p:tgtEl>
                                      </p:cBhvr>
                                    </p:animEffect>
                                    <p:anim calcmode="lin" valueType="num">
                                      <p:cBhvr>
                                        <p:cTn id="22" dur="400" fill="hold"/>
                                        <p:tgtEl>
                                          <p:spTgt spid="6"/>
                                        </p:tgtEl>
                                        <p:attrNameLst>
                                          <p:attrName>ppt_x</p:attrName>
                                        </p:attrNameLst>
                                      </p:cBhvr>
                                      <p:tavLst>
                                        <p:tav tm="0">
                                          <p:val>
                                            <p:strVal val="#ppt_x"/>
                                          </p:val>
                                        </p:tav>
                                        <p:tav tm="100000">
                                          <p:val>
                                            <p:strVal val="#ppt_x"/>
                                          </p:val>
                                        </p:tav>
                                      </p:tavLst>
                                    </p:anim>
                                    <p:anim calcmode="lin" valueType="num">
                                      <p:cBhvr>
                                        <p:cTn id="23" dur="400" fill="hold"/>
                                        <p:tgtEl>
                                          <p:spTgt spid="6"/>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100"/>
                                        <p:tgtEl>
                                          <p:spTgt spid="5"/>
                                        </p:tgtEl>
                                      </p:cBhvr>
                                    </p:animEffect>
                                    <p:anim calcmode="lin" valueType="num">
                                      <p:cBhvr>
                                        <p:cTn id="31" dur="400" fill="hold"/>
                                        <p:tgtEl>
                                          <p:spTgt spid="5"/>
                                        </p:tgtEl>
                                        <p:attrNameLst>
                                          <p:attrName>ppt_x</p:attrName>
                                        </p:attrNameLst>
                                      </p:cBhvr>
                                      <p:tavLst>
                                        <p:tav tm="0">
                                          <p:val>
                                            <p:strVal val="#ppt_x"/>
                                          </p:val>
                                        </p:tav>
                                        <p:tav tm="100000">
                                          <p:val>
                                            <p:strVal val="#ppt_x"/>
                                          </p:val>
                                        </p:tav>
                                      </p:tavLst>
                                    </p:anim>
                                    <p:anim calcmode="lin" valueType="num">
                                      <p:cBhvr>
                                        <p:cTn id="32" dur="400" fill="hold"/>
                                        <p:tgtEl>
                                          <p:spTgt spid="5"/>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6012160" cy="6858000"/>
          </a:xfrm>
          <a:solidFill>
            <a:schemeClr val="bg2">
              <a:lumMod val="90000"/>
            </a:schemeClr>
          </a:solidFill>
        </p:spPr>
        <p:txBody>
          <a:bodyPr>
            <a:normAutofit lnSpcReduction="10000"/>
          </a:bodyPr>
          <a:lstStyle/>
          <a:p>
            <a:pPr algn="ctr">
              <a:buNone/>
            </a:pPr>
            <a:r>
              <a:rPr lang="es-CO" dirty="0" smtClean="0"/>
              <a:t>    En </a:t>
            </a:r>
            <a:r>
              <a:rPr lang="es-CO" dirty="0" smtClean="0">
                <a:solidFill>
                  <a:srgbClr val="FF0000"/>
                </a:solidFill>
              </a:rPr>
              <a:t>Marcos 6:37 </a:t>
            </a:r>
            <a:r>
              <a:rPr lang="es-CO" dirty="0" smtClean="0"/>
              <a:t>Cristo encomienda a sus discípulos una obra </a:t>
            </a:r>
            <a:r>
              <a:rPr lang="es-CO" u="sng" dirty="0" smtClean="0"/>
              <a:t>individual</a:t>
            </a:r>
            <a:r>
              <a:rPr lang="es-CO" dirty="0" smtClean="0"/>
              <a:t>, que no se puede </a:t>
            </a:r>
            <a:r>
              <a:rPr lang="es-CO" u="sng" dirty="0" smtClean="0"/>
              <a:t>delegar</a:t>
            </a:r>
            <a:r>
              <a:rPr lang="es-CO" dirty="0" smtClean="0"/>
              <a:t>. </a:t>
            </a:r>
          </a:p>
          <a:p>
            <a:pPr algn="ctr">
              <a:buNone/>
            </a:pPr>
            <a:r>
              <a:rPr lang="es-CO" dirty="0" smtClean="0"/>
              <a:t>     La atención a los enfermos y a los pobres y la predicación del Evangelio a los perdidos, no deben dejarse al cuidado de juntas u organizaciones de caridad.</a:t>
            </a:r>
          </a:p>
          <a:p>
            <a:pPr algn="ctr">
              <a:buNone/>
            </a:pPr>
            <a:r>
              <a:rPr lang="es-CO" dirty="0" smtClean="0"/>
              <a:t>    </a:t>
            </a:r>
            <a:r>
              <a:rPr lang="es-CO" b="1" dirty="0" smtClean="0">
                <a:solidFill>
                  <a:srgbClr val="0070C0"/>
                </a:solidFill>
              </a:rPr>
              <a:t>El Evangelio exige responsabilidad y esfuerzo individuales, sacrificio personal.</a:t>
            </a:r>
            <a:r>
              <a:rPr lang="es-CO" dirty="0" smtClean="0"/>
              <a:t>-</a:t>
            </a:r>
            <a:r>
              <a:rPr lang="es-CO" dirty="0" smtClean="0">
                <a:solidFill>
                  <a:srgbClr val="FF0000"/>
                </a:solidFill>
              </a:rPr>
              <a:t>MC 105-106 (1905). </a:t>
            </a:r>
          </a:p>
          <a:p>
            <a:endParaRPr lang="es-CO" dirty="0" smtClean="0"/>
          </a:p>
          <a:p>
            <a:endParaRPr lang="es-CO" dirty="0" smtClean="0"/>
          </a:p>
          <a:p>
            <a:endParaRPr lang="es-CO" dirty="0"/>
          </a:p>
        </p:txBody>
      </p:sp>
      <p:pic>
        <p:nvPicPr>
          <p:cNvPr id="27650" name="Picture 2" descr="http://t0.gstatic.com/images?q=tbn:ANd9GcS10iJ-lowUpk7qijC22G7ub8WgJ2p4hhDThMrmVZSK5oh1-TZM"/>
          <p:cNvPicPr>
            <a:picLocks noChangeAspect="1" noChangeArrowheads="1"/>
          </p:cNvPicPr>
          <p:nvPr/>
        </p:nvPicPr>
        <p:blipFill>
          <a:blip r:embed="rId2" cstate="print"/>
          <a:srcRect/>
          <a:stretch>
            <a:fillRect/>
          </a:stretch>
        </p:blipFill>
        <p:spPr bwMode="auto">
          <a:xfrm>
            <a:off x="6660232" y="188641"/>
            <a:ext cx="2304256" cy="1944216"/>
          </a:xfrm>
          <a:prstGeom prst="rect">
            <a:avLst/>
          </a:prstGeom>
          <a:noFill/>
        </p:spPr>
      </p:pic>
      <p:pic>
        <p:nvPicPr>
          <p:cNvPr id="27652" name="Picture 4" descr="http://t3.gstatic.com/images?q=tbn:ANd9GcR8vyfjumOxsMwRhbsu0vxhQ0hgghXbYji33qJy2HIdY3KTuPNOiQ"/>
          <p:cNvPicPr>
            <a:picLocks noChangeAspect="1" noChangeArrowheads="1"/>
          </p:cNvPicPr>
          <p:nvPr/>
        </p:nvPicPr>
        <p:blipFill>
          <a:blip r:embed="rId3" cstate="print"/>
          <a:srcRect/>
          <a:stretch>
            <a:fillRect/>
          </a:stretch>
        </p:blipFill>
        <p:spPr bwMode="auto">
          <a:xfrm>
            <a:off x="6300192" y="2276872"/>
            <a:ext cx="2664295" cy="1790700"/>
          </a:xfrm>
          <a:prstGeom prst="rect">
            <a:avLst/>
          </a:prstGeom>
          <a:noFill/>
        </p:spPr>
      </p:pic>
      <p:pic>
        <p:nvPicPr>
          <p:cNvPr id="27654" name="Picture 6" descr="http://t3.gstatic.com/images?q=tbn:ANd9GcR-La9G6joxrgqvbpcoyLsu3-ILBJDleKC6VcmrCNJ9cXwyw2BhBQ"/>
          <p:cNvPicPr>
            <a:picLocks noChangeAspect="1" noChangeArrowheads="1"/>
          </p:cNvPicPr>
          <p:nvPr/>
        </p:nvPicPr>
        <p:blipFill>
          <a:blip r:embed="rId4" cstate="print"/>
          <a:srcRect/>
          <a:stretch>
            <a:fillRect/>
          </a:stretch>
        </p:blipFill>
        <p:spPr bwMode="auto">
          <a:xfrm>
            <a:off x="6012160" y="4149080"/>
            <a:ext cx="2952328" cy="24669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additive="base">
                                        <p:cTn id="7" dur="500" fill="hold"/>
                                        <p:tgtEl>
                                          <p:spTgt spid="27650"/>
                                        </p:tgtEl>
                                        <p:attrNameLst>
                                          <p:attrName>ppt_x</p:attrName>
                                        </p:attrNameLst>
                                      </p:cBhvr>
                                      <p:tavLst>
                                        <p:tav tm="0">
                                          <p:val>
                                            <p:strVal val="#ppt_x"/>
                                          </p:val>
                                        </p:tav>
                                        <p:tav tm="100000">
                                          <p:val>
                                            <p:strVal val="#ppt_x"/>
                                          </p:val>
                                        </p:tav>
                                      </p:tavLst>
                                    </p:anim>
                                    <p:anim calcmode="lin" valueType="num">
                                      <p:cBhvr additive="base">
                                        <p:cTn id="8" dur="500" fill="hold"/>
                                        <p:tgtEl>
                                          <p:spTgt spid="2765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to="" calcmode="lin" valueType="num">
                                      <p:cBhvr>
                                        <p:cTn id="13" dur="1" fill="hold"/>
                                        <p:tgtEl>
                                          <p:spTgt spid="3">
                                            <p:bg/>
                                          </p:spTgt>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to="" calcmode="lin" valueType="num">
                                      <p:cBhvr>
                                        <p:cTn id="18" dur="1" fill="hold"/>
                                        <p:tgtEl>
                                          <p:spTgt spid="3">
                                            <p:txEl>
                                              <p:pRg st="0" end="0"/>
                                            </p:txEl>
                                          </p:spTgt>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nodeType="clickEffect">
                                  <p:stCondLst>
                                    <p:cond delay="0"/>
                                  </p:stCondLst>
                                  <p:childTnLst>
                                    <p:set>
                                      <p:cBhvr>
                                        <p:cTn id="22" dur="1" fill="hold">
                                          <p:stCondLst>
                                            <p:cond delay="0"/>
                                          </p:stCondLst>
                                        </p:cTn>
                                        <p:tgtEl>
                                          <p:spTgt spid="27652"/>
                                        </p:tgtEl>
                                        <p:attrNameLst>
                                          <p:attrName>style.visibility</p:attrName>
                                        </p:attrNameLst>
                                      </p:cBhvr>
                                      <p:to>
                                        <p:strVal val="visible"/>
                                      </p:to>
                                    </p:set>
                                    <p:anim to="" calcmode="lin" valueType="num">
                                      <p:cBhvr>
                                        <p:cTn id="23" dur="1" fill="hold"/>
                                        <p:tgtEl>
                                          <p:spTgt spid="27652"/>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nodeType="click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 calcmode="lin" valueType="num">
                                      <p:cBhvr>
                                        <p:cTn id="28"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3" presetClass="entr" presetSubtype="0" fill="hold" nodeType="clickEffect">
                                  <p:stCondLst>
                                    <p:cond delay="0"/>
                                  </p:stCondLst>
                                  <p:childTnLst>
                                    <p:set>
                                      <p:cBhvr>
                                        <p:cTn id="34" dur="1" fill="hold">
                                          <p:stCondLst>
                                            <p:cond delay="0"/>
                                          </p:stCondLst>
                                        </p:cTn>
                                        <p:tgtEl>
                                          <p:spTgt spid="27654"/>
                                        </p:tgtEl>
                                        <p:attrNameLst>
                                          <p:attrName>style.visibility</p:attrName>
                                        </p:attrNameLst>
                                      </p:cBhvr>
                                      <p:to>
                                        <p:strVal val="visible"/>
                                      </p:to>
                                    </p:set>
                                    <p:animEffect transition="in" filter="fade">
                                      <p:cBhvr>
                                        <p:cTn id="35" dur="100"/>
                                        <p:tgtEl>
                                          <p:spTgt spid="27654"/>
                                        </p:tgtEl>
                                      </p:cBhvr>
                                    </p:animEffect>
                                    <p:anim calcmode="lin" valueType="num">
                                      <p:cBhvr>
                                        <p:cTn id="36" dur="400" fill="hold"/>
                                        <p:tgtEl>
                                          <p:spTgt spid="27654"/>
                                        </p:tgtEl>
                                        <p:attrNameLst>
                                          <p:attrName>ppt_x</p:attrName>
                                        </p:attrNameLst>
                                      </p:cBhvr>
                                      <p:tavLst>
                                        <p:tav tm="0">
                                          <p:val>
                                            <p:strVal val="#ppt_x"/>
                                          </p:val>
                                        </p:tav>
                                        <p:tav tm="100000">
                                          <p:val>
                                            <p:strVal val="#ppt_x"/>
                                          </p:val>
                                        </p:tav>
                                      </p:tavLst>
                                    </p:anim>
                                    <p:anim calcmode="lin" valueType="num">
                                      <p:cBhvr>
                                        <p:cTn id="37" dur="400" fill="hold"/>
                                        <p:tgtEl>
                                          <p:spTgt spid="27654"/>
                                        </p:tgtEl>
                                        <p:attrNameLst>
                                          <p:attrName>ppt_y</p:attrName>
                                        </p:attrNameLst>
                                      </p:cBhvr>
                                      <p:tavLst>
                                        <p:tav tm="0">
                                          <p:val>
                                            <p:strVal val="#ppt_y+0.31"/>
                                          </p:val>
                                        </p:tav>
                                        <p:tav tm="100000">
                                          <p:val>
                                            <p:strVal val="#ppt_y+0.31"/>
                                          </p:val>
                                        </p:tav>
                                      </p:tavLst>
                                    </p:anim>
                                    <p:anim calcmode="lin" valueType="num">
                                      <p:cBhvr>
                                        <p:cTn id="38" dur="600" decel="50000" fill="hold">
                                          <p:stCondLst>
                                            <p:cond delay="400"/>
                                          </p:stCondLst>
                                        </p:cTn>
                                        <p:tgtEl>
                                          <p:spTgt spid="2765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9" dur="600" decel="50000" fill="hold">
                                          <p:stCondLst>
                                            <p:cond delay="400"/>
                                          </p:stCondLst>
                                        </p:cTn>
                                        <p:tgtEl>
                                          <p:spTgt spid="2765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3" presetClass="entr" presetSubtype="0" fill="hold" nodeType="clickEffect">
                                  <p:stCondLst>
                                    <p:cond delay="0"/>
                                  </p:stCondLst>
                                  <p:childTnLst>
                                    <p:set>
                                      <p:cBhvr>
                                        <p:cTn id="43" dur="1" fill="hold">
                                          <p:stCondLst>
                                            <p:cond delay="0"/>
                                          </p:stCondLst>
                                        </p:cTn>
                                        <p:tgtEl>
                                          <p:spTgt spid="3">
                                            <p:txEl>
                                              <p:pRg st="2" end="2"/>
                                            </p:txEl>
                                          </p:spTgt>
                                        </p:tgtEl>
                                        <p:attrNameLst>
                                          <p:attrName>style.visibility</p:attrName>
                                        </p:attrNameLst>
                                      </p:cBhvr>
                                      <p:to>
                                        <p:strVal val="visible"/>
                                      </p:to>
                                    </p:set>
                                    <p:animEffect transition="in" filter="fade">
                                      <p:cBhvr>
                                        <p:cTn id="44" dur="100"/>
                                        <p:tgtEl>
                                          <p:spTgt spid="3">
                                            <p:txEl>
                                              <p:pRg st="2" end="2"/>
                                            </p:txEl>
                                          </p:spTgt>
                                        </p:tgtEl>
                                      </p:cBhvr>
                                    </p:animEffect>
                                    <p:anim calcmode="lin" valueType="num">
                                      <p:cBhvr>
                                        <p:cTn id="45"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46"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47"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8"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080120"/>
          </a:xfrm>
        </p:spPr>
        <p:txBody>
          <a:bodyPr>
            <a:normAutofit/>
          </a:bodyPr>
          <a:lstStyle/>
          <a:p>
            <a:pPr algn="ctr">
              <a:buNone/>
            </a:pPr>
            <a:r>
              <a:rPr lang="es-CO" dirty="0" smtClean="0"/>
              <a:t>    </a:t>
            </a:r>
            <a:r>
              <a:rPr lang="es-CO" b="1" u="sng" dirty="0" smtClean="0"/>
              <a:t>"Negociad entre tanto que vengo"</a:t>
            </a:r>
            <a:r>
              <a:rPr lang="es-CO" dirty="0" smtClean="0"/>
              <a:t> Cristo dice: “  </a:t>
            </a:r>
            <a:r>
              <a:rPr lang="es-CO" dirty="0" smtClean="0">
                <a:solidFill>
                  <a:srgbClr val="FF0000"/>
                </a:solidFill>
              </a:rPr>
              <a:t>[Luc. 19: 13].</a:t>
            </a:r>
            <a:endParaRPr lang="es-CO" dirty="0" smtClean="0"/>
          </a:p>
          <a:p>
            <a:endParaRPr lang="es-CO" dirty="0"/>
          </a:p>
        </p:txBody>
      </p:sp>
      <p:sp>
        <p:nvSpPr>
          <p:cNvPr id="4" name="3 Rectángulo"/>
          <p:cNvSpPr/>
          <p:nvPr/>
        </p:nvSpPr>
        <p:spPr>
          <a:xfrm>
            <a:off x="251520" y="1859341"/>
            <a:ext cx="5400600" cy="4524315"/>
          </a:xfrm>
          <a:prstGeom prst="rect">
            <a:avLst/>
          </a:prstGeom>
          <a:solidFill>
            <a:srgbClr val="FFFF00"/>
          </a:solidFill>
        </p:spPr>
        <p:txBody>
          <a:bodyPr wrap="square">
            <a:spAutoFit/>
          </a:bodyPr>
          <a:lstStyle/>
          <a:p>
            <a:pPr algn="ctr">
              <a:buNone/>
            </a:pPr>
            <a:r>
              <a:rPr lang="es-CO" sz="3600" dirty="0" smtClean="0"/>
              <a:t>Quizás pasen apenas unos pocos años hasta que termine la historia de nuestra vida, pero debemos negociar hasta entonces.-</a:t>
            </a:r>
            <a:r>
              <a:rPr lang="es-CO" sz="3600" dirty="0" smtClean="0">
                <a:solidFill>
                  <a:srgbClr val="FF0000"/>
                </a:solidFill>
              </a:rPr>
              <a:t>RH Escrito en Abril 21 de 1896. </a:t>
            </a:r>
          </a:p>
          <a:p>
            <a:endParaRPr lang="es-CO" dirty="0" smtClean="0"/>
          </a:p>
          <a:p>
            <a:pPr>
              <a:buNone/>
            </a:pPr>
            <a:r>
              <a:rPr lang="es-CO" dirty="0" smtClean="0"/>
              <a:t>    </a:t>
            </a:r>
          </a:p>
        </p:txBody>
      </p:sp>
      <p:pic>
        <p:nvPicPr>
          <p:cNvPr id="26628" name="Picture 4" descr="http://t2.gstatic.com/images?q=tbn:ANd9GcTJIFJbqzLDvYRI_7TMXH3bJqVGcdWRpBrBT66uih0mTNexlY8wGg"/>
          <p:cNvPicPr>
            <a:picLocks noChangeAspect="1" noChangeArrowheads="1"/>
          </p:cNvPicPr>
          <p:nvPr/>
        </p:nvPicPr>
        <p:blipFill>
          <a:blip r:embed="rId2" cstate="print"/>
          <a:srcRect/>
          <a:stretch>
            <a:fillRect/>
          </a:stretch>
        </p:blipFill>
        <p:spPr bwMode="auto">
          <a:xfrm>
            <a:off x="5652120" y="1844824"/>
            <a:ext cx="3096344" cy="453650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26628"/>
                                        </p:tgtEl>
                                        <p:attrNameLst>
                                          <p:attrName>style.visibility</p:attrName>
                                        </p:attrNameLst>
                                      </p:cBhvr>
                                      <p:to>
                                        <p:strVal val="visible"/>
                                      </p:to>
                                    </p:set>
                                    <p:animEffect transition="in" filter="fade">
                                      <p:cBhvr>
                                        <p:cTn id="12" dur="100"/>
                                        <p:tgtEl>
                                          <p:spTgt spid="26628"/>
                                        </p:tgtEl>
                                      </p:cBhvr>
                                    </p:animEffect>
                                    <p:anim calcmode="lin" valueType="num">
                                      <p:cBhvr>
                                        <p:cTn id="13" dur="400" fill="hold"/>
                                        <p:tgtEl>
                                          <p:spTgt spid="26628"/>
                                        </p:tgtEl>
                                        <p:attrNameLst>
                                          <p:attrName>ppt_x</p:attrName>
                                        </p:attrNameLst>
                                      </p:cBhvr>
                                      <p:tavLst>
                                        <p:tav tm="0">
                                          <p:val>
                                            <p:strVal val="#ppt_x"/>
                                          </p:val>
                                        </p:tav>
                                        <p:tav tm="100000">
                                          <p:val>
                                            <p:strVal val="#ppt_x"/>
                                          </p:val>
                                        </p:tav>
                                      </p:tavLst>
                                    </p:anim>
                                    <p:anim calcmode="lin" valueType="num">
                                      <p:cBhvr>
                                        <p:cTn id="14" dur="400" fill="hold"/>
                                        <p:tgtEl>
                                          <p:spTgt spid="26628"/>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2662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2662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to="" calcmode="lin" valueType="num">
                                      <p:cBhvr>
                                        <p:cTn id="21"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978896" cy="5649491"/>
          </a:xfrm>
          <a:solidFill>
            <a:schemeClr val="accent2">
              <a:lumMod val="20000"/>
              <a:lumOff val="80000"/>
            </a:schemeClr>
          </a:solidFill>
        </p:spPr>
        <p:txBody>
          <a:bodyPr>
            <a:noAutofit/>
          </a:bodyPr>
          <a:lstStyle/>
          <a:p>
            <a:pPr algn="ctr">
              <a:buNone/>
            </a:pPr>
            <a:r>
              <a:rPr lang="es-CO" dirty="0" smtClean="0"/>
              <a:t>  Cristo quisiera que cada uno se educase a sí mismo para reflexionar con calma en cuanto a su segunda aparición.</a:t>
            </a:r>
          </a:p>
          <a:p>
            <a:pPr algn="ctr">
              <a:buNone/>
            </a:pPr>
            <a:r>
              <a:rPr lang="es-CO" dirty="0" smtClean="0"/>
              <a:t> Todos han de investigar la Palabra de Dios diariamente,</a:t>
            </a:r>
          </a:p>
          <a:p>
            <a:pPr algn="ctr">
              <a:buNone/>
            </a:pPr>
            <a:r>
              <a:rPr lang="es-CO" u="sng" dirty="0" smtClean="0"/>
              <a:t> pero sin descuidar los deberes presentes</a:t>
            </a:r>
            <a:r>
              <a:rPr lang="es-CO" dirty="0" smtClean="0"/>
              <a:t>.-</a:t>
            </a:r>
            <a:r>
              <a:rPr lang="es-CO" dirty="0" smtClean="0">
                <a:solidFill>
                  <a:srgbClr val="FF0000"/>
                </a:solidFill>
              </a:rPr>
              <a:t>Carta 28, 1897. </a:t>
            </a:r>
          </a:p>
          <a:p>
            <a:endParaRPr lang="es-CO" dirty="0"/>
          </a:p>
        </p:txBody>
      </p:sp>
      <p:sp>
        <p:nvSpPr>
          <p:cNvPr id="47106" name="AutoShape 2" descr="data:image/jpg;base64,/9j/4AAQSkZJRgABAQAAAQABAAD/2wCEAAkGBhQSERUUExQVFRUWGCAYGRgYGBwYFxkcGBoXHBocGhscHyYeGBsjGRoXIC8hIycpLCwsFx8xNzAqNSYtLCkBCQoKDgwOGg8PGiwkHyQtLC0sLC8wLCwsLCwwLCosLC8yLCoqLSwsLy8sLCwsLCwsLCwsLCwsLCwsLCwsKSwsLP/AABEIAMMBAwMBIgACEQEDEQH/xAAcAAACAgMBAQAAAAAAAAAAAAAEBQMGAAECBwj/xABFEAACAQIEBAMECAMGAwkBAAABAhEDIQAEEjEFIkFRBhNhMnGBkRQjQlKhscHwB9HhM2JyktLxFSSCFkNTVGOTorLCZP/EABsBAAIDAQEBAAAAAAAAAAAAAAIDAQQFAAYH/8QANBEAAQMCBAMHBAEDBQAAAAAAAQACEQMhBBIxQVGB8BMiYXGRobEFwdHhMhQj8RUzQlKi/9oADAMBAAIRAxEAPwBvlOGIELOGbmgAMB0n7pwTSyVM7I/+df8ARGDaWWOmAPt3nYWODPLULFp741S9VQEuPDqQF1f/ADi3rZN8Q08nTOy1N/vr/ow0NMY7ppH8scHKCgKWRQ7JUn/GP9GCF4WvZv8AOP8ARg3Xja1ewxBJUIP/AIWo+y3+cf6MRnKqPsP/AJhH/wBMOEb9746CDEZiuSAoo3Rx/wBQ/wBGOlVPuv8A5x/ow5q5NSLgnrufzwDXyw+ypHrf9cE1wKg2XCPT7N/mH+nEmtOgb36h/pxAVxpcFlCCVLVphrQ5n+8BPx0YHy3AlJOoOoG5LgmPQaL4kZ8Qms5i50zMTG1/Q/DHQdiiBXdfJ5dV5TUY9OYD/wDMfPG8q6qeVao9Qy29Tyz+eNCvNQsDF5Fv546bJhnhFGneIsPjPU7X64g6XRJL4n8tamry3ZqgAZRUVSQAZa9O8kC3r0vinNxtRV8s5eqLhpFZR03P1EADbHq/HeEakBAAIEEGPn2m/Q3x5lxPJkHzNDag2wAB6iLwLib/AJ4ic9PuFSLOurLwPxMg5V8xoMBalQCPcwp33tMjvi65fNI6ggMJ6EjpboCPljyDI5XUdIuzA++AJG/WZgHqR6Y9J8KZg1FFhpiDpuEtKx3BEfE48h9SEVQwNuTc8FrYdstklNa+XRt1JPv/AKYDbKKt11z/AIhf/wCOJHzw1sDMgxfEsg4wH5Xk6TyV4AtUVNx2af8AEP8ATienUUSSpAA2LCSfQRiJssOmMoZe8zB29/b0N+mIaXg/4UHKUTAjUA172ImOv2cSqyRcGNtx/LESAiCTJi8mR6QP3tiGuk3Xpus4tsDjolhuYohsyo6G3qP5Y5rZleWxv6j0/u4g3ud4j+V/njVUAhZ9fzOLwwjzY/CYKTQUWayFRubTuOvw7DGBEK9Y63G4O218BNTJNup37WH6DEr5gWC3Ub9/8RHr+uFVaBaf0hNLgpGZdxPzE/8A1xsuL+1IExPr7scJDDlBtt2/3xtUCzO8fqMUgShHihmZyZk4zHZqeuMwmRxT83gl1KuGp2tzAfgcSDLmJBB+P7nC2kYp2+/8+XBmUqn1+Nhj6WWxovNgzqijQIEmD7v3GOmy7CZXa/Q7/r6Y7849sSpVMc0MPdGFyVMBCqMSBjHT8MSCjJ7fljVRI2M4MFAQukb92xMjRgTyzvjoIe3zwRQolq4H+2F1dj0+X9OuCvLB9MaOX/f7/dsS2AuQBy5O5H79MdDKdzbBRp+gxyaI6YZmKiEA4j8sckYIzFIAzMz+/iMQlMMFwoUFI3sSCev79JxDxKu1JVZWBYSCCnszNi0wZmw9fTBQpfv44A45xONVHQ66o5yFKkWNr6lM2mDBB9+Iyy4IpsuvCeerVqjDUdP2p5rdTLE/ZJt7u1l3G+J0ablJFQksGUe1TiI1KYN5EEW9cHcKRqFAmY1sRIEaAwgMZ7Nc+gFrkY8jzfHq9OuxqUx5i8tUvLS4PNMEKDMqALC/UnCqjWBxJ9kbAXCAvTPDWapGsXWVNJZJKalE+zeZ3kwATYC84suWynLapze8gkHp09LYoHgnPNUdnpHyjUIchTLalZo2JYiZF4Ji4G2PT8pk0qagRE81uhIiB6Ayfljw/wBYd2tYMG/2lbWE7jJKWvlXQz+IgjBtAsVBkfD547fgRAMMZG20fH99MT11CLtOkT+Ow92+MFmHcwkuEDzV01AdLqJKhIn9nBFIz+++FtV7wNiRsQN59n0IkelsYa5FyTBHS0k22G0Hp3BicMY7ZC5splmalo9r0m/Tb59fwxBTAUSD+h/fzwNVrldzpAYi97LZiYHNzQBFz22mP6VYaoIM78sd7gdAyTvcm4jGphazWP8A7jbdcUI7rbKDifGVVZmIMECCb9o77dIMd8LKXiX2Z1Df2tuk3i9ybjaMC8ayI8xnqmotLTIq011mmYJCupnkIDXjeDYSuCuMcFyqU6WirVpu8lWqOatJICFtSkghWYrdYOoyBAjHsqVfDNa2Lg79eccQPfEf2znEzB4J/k88GHr9odh/M7x2t3wQYBkyQen9cVjwqo06m1aPszyyNmiA3W1p9+LKuZpjeTbuehA2MdTGMf6lVoUzAMk+Wv2WphKjnsl4uitckCYX3xjapE3Jt17SMDvngPsCb7nbT7XSYHp94Yk+lTqEQYNo6yJHw39xGPNuc0klNIM6Lkv7sZiIZn+7jMV8/imckBk+G8o1H7UkD3HrhmMqBtjQXStvvfpjPpGPoxJcZXnoAXZEbx88bNT3DEb1LYiBv++vfHBqglE0toPw7/H44m5T2BwHqM7/ANcT0kkW93y/3wUKFN5PuxG9I+n79MaMjuD+fp+X7tjoPt0jHXULny++InttiZ3/AKe7uRiCqZ74Y0oComkneMYMdC/79+MJ+EYaEKjK409O0RiRcbqvboPXBLpQNWmQe/rFsK+JZIM5BGokT25rAAHpJ69JFsOTX7YV5nK6lOozBkQbEzsbbTHaO4wxpi5Ua2VI8RfxB8vWigVXVirXIUFWi53J1KdomJm+PP6fFCzM1RZYsWJ9WMm2y3PbF08Z8Lp5jMtU1GmG0qSVALMggsYJEsfWbCZM454Z4ToghgwaNtSKw6H7QuY/phDqgIk8NFaYA0Jp4NXS666YcaWblMSVGpFExqvG3UiZvHoi03PMIGk97SLG53AMifjbAnh+hRNOPLRW9nXpADSbC5IDXixvbFgoaQAARYRHaPT8MeH+o0RVqd+RC1cO+BZTik7C5GoGCAdiPX3EEYUVnJYo51GNxa36+/Bz5oi2r3x/PvhfnnaG0wCAXE7kD+906CPUn0xmYgtdAbPj114KyxpGqGEau4kqbzAswv0EgQe4xjk09Dg2KspM8thCu1pJ8wtfsfjjnM1lHXlWQfWJY+kKxIv1IsenaIeVTcmQy3AVoDKbX3WLmNp9VUQGajr8apjr9bLvK0RZWIgFwGCmTGtbRsGDOY6SZwXSyw9lAGYAFiY6ADUZ9k2HW8Y6ynB7lzALc0EiTNyFFjdryT1gQN2aFgNJWnf7E8/oR2xbo0D/AMhA5+nht+ClOeNtUhr8K7ckjpLRY9BtczY9PjhfXVamZCjmlWcl1EAKwKGII/8AE9SzmewttHhN5ax3PLaesH+X44F4f4WFJ2cVJLIq3Ww0knlGqAD2jcbmcaFKm9rSG24X/aruc0m6Xpk1EsW1iZB1gi0RBmLQJv3wQuRQMp0Mq/dvzDl31d9Ik+/ucMhSjUNC6tyUtIsJBG3QEfnjit7caggjaVk9xpPwv64qvobjrrdMD9kpGUKgTpABJ8uxa0hAX7GzMTG5AxrK5mJK2CrBnckeXJ9NRP4emJs64RGaSBeQQA3yBv3wFSy/9qbwJUSbkAjpYdC1hEAd70HFwNh1r6e3gnWOqlFRiBpaoBAAsDsImSRc7/HGY6RnIBSpCkAr9UWsQCL6hON4WWO3PXqpkeHXJTUaxKG/2rW9DiFluel8R1czCb7Nv8DiAZv1OPprWHZebLkUrbz+43xzr7YFNb9/v8sSISenyMYPLCGUalS2MLe+MBs4/f8AvjdN53/PHZVEopK8fucdpWj59cB+YO/7/XHRqyPT4DE5VEoo1gBvjYM+n4YFbv09/X3bY1qj+mJAUSiyY2+c45nECHqTiemD0xOi5dLTxDmTGJ9RxFWo6u89Mc111xCAYHvjnL5e8TYCT1sBO3XBL0Yjcfn+/wCeOFpns249mLA2kkkdT0/riamUtkrmzsvM/Fa1kquPOVUedJ1BVBJBUsZACHoTbuRitNkcxScHNPUVZAB5mR7FgFqLKOP8LGxtOLt4w8H5jO5guopUKZlV8x1ZidUXCBggMEiSYgyQTGBf4feE8zSr1KGZVVy70mLqWVxs5puhUkAq6sQwPKVYWJGKVStTtB2VxgMIHg2TWq4u1zE+zoJMqZPWf1HqPXOELTEX9oAzOoFiok6p5rAARuADjzPwxwCs7DWQwq6PMJXV9tHLl3OmRp7dSfQ+l5PJqiimjBgECBYBACwLGSCIi344x/qxFsok8PBXsILmUVVcCTsBtO/9cLOJ5wKNRIO5gCZARtYIkQoUyb7gbm2JqVCRYSepO0DphdV5g9PUZC33GrUrIhJ2tzr21GZm2PJB5c7MRZaRGyl80KoBJGiCW0zK1S1zIiAwX1NjpW0l5eoEDFhJDKABfmbYD1gavcQeuBMuup0k+0qgr1bU0gjoYsT/AI/lIxACc8yjMzD7IUsD7qhuCSJXSdjp0sDcxzRHv4dePqhJiysOTqD7RUt1uCfdA2ja2OMtn0DaUpuSZ9oQW+G5+PTC36SVUBSQREi1gJAjsLRH9074KocSYoVkBiN1IDem9gfTFulWBgcPCT1xSnUjBKafSgtypQnoZLH007DEbcXUGCHH/RhclR1M+a8nuQZ90kj4+/GLmARd6sA/ZfSB/Xe23uw/+pJsDHp9ig7Adf4TNs3toXUJIJEi4G4tEes4kzDffUqpFyTsTtt7XX9nC18+rpALQBvqUyLCSxgzt8+uBH5AHdjvpDMSUSbSwsQuoaZ2neBcS6s42aJnkPuff5Q9mBrb5XHHHplGMsRGk20i4IhT3vsMC5WmUVmYQzAiGOrQFdZRRyloABseiybAY7qZQNW1NqLI4VgTZSApEyIVYIYBYXY3iMRZah5mptbksjBC0A04YcoUABCHAm149ZNDM3MbX8tzz9U7YBQhUHtKQewIXSOixHQQJ6xPXGYEavRJJqVmRiTKhGIW5hZCm6iAfUHGsAadU7/+T+E8ZfH3R9amVp3H2uv+E4H+kmw0qQPT9n/bD3SdFx1uBcbHEdPh6fd/P9Dj6Q2oBqF5YsOyVUq87QPTf85PxwZl8wRuAf1/dsEHhizOmPQH57/rgZqIDWdfy2+fY4PM1yGCFNWrSOkdRyz8pn5iMRuREixHTce8dvh8MCZnT0bUR1At+N/9sc0nODDLIC5EzN5/KPxx15sdR8sQF47fyxgqHpvgoUKVWEkG0j4fv54x2K7xfsfy7nG0ViIkYmXKnq3vAA/cYgwuhR0zJwWqYiFEyDMjrP774JS+AcUYCwIB6nGVD2xuP3+9scvgAiUNU4FzUBbt8zAvbEuZYzbf9xhaOIkNa247T7pH4i/zxFV4Y2SuZcpV4oaoCrU2dGidQKjUVALaWXmDgET1gi8agIOEeMaisxqaC8ypKgDm0jl0mYcBSVIJm9hfFszWRp16S0iRDnXSqaQzU6mokggRBB1qYN5IO4x51nOBVvpDIFCseQgMG1b6XphY1SbgnrIIGkgZlA0qrDTeFccCDmBVlzr0aFZKqE+TXDI9HUSaZ9oPS3CCWnoBp5SNg/4dkFUoULBSDAYXJIkTO/pFoPwwhHBXZaVLTzpTZy7QTzvq0wBtZr/ecnvNno1dFNdRCvABg6r9CANpHcwJ3N8UcVTaWNvLvngbK1Se4WFgt1mKhmgmdifs9jHYD88LPKOpahPKnJAGokTIVABcz0G2/TDds22+lh6ezb1Y/lF8QUH3UWMzvAHr8SBY9O+PK1GZHi9r261WiCSNElyOc0+TVVpDI3uRkVVEjUVAnWd23m8QSKTaqRGllZ/LH+FHLPLdA5FLa12AwLxWh5KEO3K1RyIUu31tOoXIVmE3GlVG4afaJOMqUiXqN9ytCwpLBUpPT+rHcIGte8SOYTcIbqBMTHn6/tBJR2QrR5jMRqZizj7KKirAk20U0ZASdiT1JJO85SplA2mesCBvymwA67RIwrzlWmrwQfLpVC1Sd4ZkfU2xhG8tmWNkfquOM7xH61hAFOgxJ+0XqLcknaEYFgpPM1NSTtpnsS92abHXTwiOvBRmiybZmp0tYARGxgEj4SB+HTHNM3hkIIt7Vh8In4f74E4XULBbQ6FQ43jUBURyeupGuSLsrHrifh2Y+srUyZ8sqAZ6Q2/eAUU23BGEGi7O+dvhMFQZQiGpLouq6OZCJkMOZXS/WA0g7EemFNE1ATl6jMf/AA3a5EaCCCd1lqVRZ/8AUS4sM+mKM44BlajeX6CuqhTp7hiopserBD0vPxqstM0nMmKflqF9svX2IvsoljcEMEuMXGscxxYNCPfh19ykk5rnVQcP4iVdEGkGoAvlspk6VIVQ4nSEliDF1NNJkypNLNLTquUblcazyAoSjQ5S5m5C6gIsYmBAXCqTsTTptoSgABpvqZiZu4PtBWZiQZFRbQIDHgWVasHrtZnA0GNIKiAGC9PSOgB6zg6hAMi5H3k9X5KCOuuvNMuGUqiUUUVA0Lc+3zG78waCNWrGYL5fvH5/0OMwQeYtPr+kgoIVB5c3sRNvT8sQ0c8sXMGwjf4+6Z+WIBXikdhLfp+GBqldSAD07G9997dB7+4x7MU5WOXwisznze6jfofwnp+OAahaSSvxibdJi/zj8MR5VmYyJvAsLnptJFj37YeDh4ppOoW9oyAN/lhstp2QQXXSgUibQF9cEJkD3+GDeWx1pEwbgz06H9zjQz9MA6Yb0AN9xEwRuOk441DspDQhmyR9Pd1xiZI/v+uJanFOnl/Oov8A+QbYgq5tn/sxHeSCp2sbfl6fCA5xUEBFJSjYY6X5YGo5nlWYJ63t12O/bfBFTcT+uOlSuoxy1QDvOOtQj0/fvxo4iVKjXM32Me+cFUaoYevb92wFXba3z/c41TzcCFFz+9umJIkWXAqaqJJ7T6+7C7P5Qz13/f8AthglQzLaR0EmOm8x+5xFXylRzIUQR3B29R19Iwp7hEFSG7rjKtEMSAqA7sLEyNgJJYd5mFtAOF806bhqmgP7KzJqSWZiOxlmY2H2iT3w0q8JqMukqs82kWN4kGdkMwpO5B+da4nwF6I82ursxmF6XgEEzaFElR7QO4m2cGNqON/RWpLQrVkl86nqpvAJ3UAvaJBnlQ9LifdY4mzPDKNjOioGLBwWjWy6QakEFiOUd7RIGKfwHiILaBUdZMgnTpEESYHKNotMCL4tBzBY30wOpHX0gT+OK1SiWE5OSs0iHC6T0atdapo5jSXgMCDyEMWhgfacHSYJvNjeJdfRwpVkBHdagutj13/T54T8fpUlIzBqGmaaaNatBZSWaAQZ1aib9ieuNeG+JmujQjVCIApyE1rJGobcwO4nYg3Ixl1cK2p/c3+PKP2rjahiBommdZW0mCQTHLUgLAtEXkyRIusjbfFZoVBUkaW1eSacFpWKQIqK6kx5hU6CwAaRMGdOLNlaaVUJCOrksYdonRIM9lJn1B9MLeLcOYKlYKGZGOsLOoiADMXJTSNr6WP3SMV6QqUnw/Q+3nZES0i2qXOihKbEsoLqrsGIVbNS0sRqGkrcq2qS2xXTOq1ZwnlFFADB6knnLo2kBxPsEAEAAkSrH2xjVTh1UUHlT5diQSLlGVTKi45ZnYEINoGMy1IVarCY1UjJa8sVQOzRBJZmYWiJBFxi2KgLTJFpQEXTjxE7U3NWm2hnBpMYBNjqUgGxcBWAJEAGTIUKyUu9PTUFUB3QkugBLMahaoYaBTAlAZFi2mLEqy8RUwwVpLEmPa9kGXhNtILBJIuQom0yLx/LoKaMpvUCyo5RCUjsN51Nc9ZSdhhVFwLQNdVxEFa+gFaeWqkhqfnF6hmApGY1mdyGIiEuSRpvviR/PzDhgqSnNIJWmIMUlLGSai3c2HsodImD1x72AQZd5CRpCrqYEulMC7uxCmoZtrvJjDjI5LyjyEkFrqZN9IVmS0ySASCYPpAxFaswQRvpPL2+VzQVPwThQoUyHJdmYuxNtbEAbGeUABQCZsSdzgqrxSmmoFrhQQNiASAu2wnad4O+CH7bfp+7/LHnmd4PWNd41T5bapJF9SkGDYLa3Xp9nD8Dh24h8OVPEVCwWV31A3BN72Wd9+m843inZahmyo00mYCRKssGCQY5u4IxmNX/AE9wsHKj/UeCs2Yr0QlvvCwHodwdrYAqU6e8EKfUg9LRIi0/LGVIanaZ1AmxI26mJA9cAMxO52+Qn+eNpghKKYVuOLRps5VERd3qsQBvEmdz0WZ9Dhbk/GNHN6hSC12VWJ+qqjlUS5UuAogEGJB26kT5X/EPi71c89EtFOg5pID7IiA1QjuzSxO8QNgBix+HsqGpO1F3FNAKaSxphmVtXmKoOsHXpcsCdJdbnZaT65BkBXKWHzwCdfurjSzoYXJUEC4AjtF949P6YMoozLaSOhuSQIEBALiPlBxWTxtVQ1K7qvNBaN20giVUWqNcwBDQxkQyq2ynFRpWpSZXUkrsyyQAdiFI5bhr7dsWmV6dQDKbnZIqUH0nODhontHhrmS7enqT0JN5te845bhM/an3z/S2IctxQvYnTNhqaFP67dAMGHNtaIJ6jcbb6xsAbSRBwfeBSrKFMq8AMzRHs6uURt07Ra3rfHfkIgJ1EkdbfLEorz2HoDO99z+uOWqKRq1IPfB6xsDv7vyxEroXB4giwDqneWA/nglc9S+6D1NyffH8sB5rKVI9rV/d0iB7us9LdMAO5W2kT2iDicjXLpITgvSfZghk+3IB2i+wO+OatBqYkwB3BHX+eELZzcGzDaDttuCt7e7EmX4vVUaRWamo7U1qR2MEGCf54k03AW69FII3TjzZ3Yg/027/AL2wVTrBRzBuhBEnY7khgRfrhaueLQCwqsblhT0QAbyFMgx2F97DAHiHxKMoEVlbVVYCkdJfUebUtvZcfVgCb+aCOsVqhAF0bQSbK0vxPQuueQETrM2NhDCPxmJG4OMyvEFrq9InUmn2pnlJOl5t1B9RBkYSV8+9F38s2JMERb0BMi204M4fxVNJIWNHM6BQC2uxIk6SJkkdRt1wl+HgZgExtSTCR5rwzUpVFfUGvcpJOogyI2AjYG/QYJpuQg8zc9PWO/eOg+PbDakpjl1GmQRe7CPsNex6+6O2BuI8MDQVkW7/AJDoNviMAXh/debceKICP4oBxqtUVGS4am11Zbe0DtEWO4OxwDw7gxph2YKqLzGox0BwtySLRTWYm02AYmwfrlVorqca23Ci4n1+8esmw/OvcRz9Sq0mSBeAbW29Ses+nQYWaHaf7eiNtUs1RmXzS1ixFxOku1i+kA3XZd50WImSATBsdKyguNUAEyTq5RG/3vf8cV3gWWB52A0rfa+r3dxEk3MwPXBedzbPDpJFM81OSpPUGBdrDVbohB7YyK2FLajoHmr7awc0BNPMWprQdRAJETqBBEMNxfcR78K6XAozB0wKYprYrLTBQhWO0qhJMk8+0wQBS4kwQSxJJkkwTbr2mTMiBy+uHGT4pNLWXLQSeaO3yNz1/HFJtGs25YQDvtdMe5mgK44lwoVohzpEHSBAIPtEyJuthHb1wPxXgwrsrgwZCkRupeTvEQGciAZn3RqvxouZZ9RHshbAe6LDbeJP5bo8S19TM3kTb39etsNbgsQ0g3yiwt5cfbVLNenHj5qTJcH/AOYas4LEuSigWEWWY3KiyjYaQTeIsTpp0hZHNuNvQbWBPUGxA6E4rmSzxNlJkmQQZkixGq/Lvc2lRNtrDlHLLzgr6EQbEg/D8xHWcWKmDfhoc8gny6390gVhVs0Qgs7xJUI8whfvDci9nHdbb9PWwHGdyBcM/L7JlpksOW4NtlUGIxNmKS6oK7SBIse4vPSDGxDbXOOaTjSwBLEKTckAXGwtEHYdPXDgIIqU7HdJO4cglzlNRADADaJIxvA1bhgLEkMCTJCi172v13xvGj23GVWyBAZYHy4E+2BA62t+OBcjn6VYsKTBygJYBXhgpAOmpGhiN4B9m8nG14lT0tTU66qHU1JZkytln7xUgmJ0LLGIOK3keH6apy+XqpUTJ1ZdH001p2h6jQCKqADyWfcNJIAacXa9ct/he6KhSa/+RiyV/wASPCLvVbN0RrlQayC7qVAU1APtIQFJiSpJm0HHHhfK1KGXUuocF9ZCOpekrBRqME2ZZBV9MfeAYjG/E38SGptVo5R0dXUDzRrlG0lX8oloJuwFQrNyR3xQeHcUehVWrSOh0IKkW26eoOxHUEjFGuztJiyuYer2MHW3krzxfP06qvSTXNRkMCnzeYrBQWBuwhqoAEmY72uXBM3WZGyHlIoo6WCF6aumlOg1Q9UupLATJrMGZQAT5ovF6OZfzCwyeYkHWin6MxB9oqgL0G2MoGU9l3xc8hwZ/MpmaSBVDirRCvuWEIVdkfmDDeInUvTFdrKjHNDL3V11SlXzOqWt156KxUEDgncTFiIKnrYEHp1I9++Cw0dfdM/l09+Aq/FKVOKbMy6hqDIoKiTpEhRYG8BRHL9kLjHoFSYUGCYgzNyLWM7RIMNGPQ06rXktm4WC+k5gDiLHRHtXbv8Ajjfn9QYI6iJHzn5m+EWcz7IyAo+jSzOVksNIlVBYNpDR7UH02MHn2VIdXsJ082kkSOY2IINipKm9+p41GZ8h1Q5HZc2yNfOGAfNiCdpEdbwIM+vb5hVc6ihnZyFF2ckBb9SzEb9BuT0xFUm2r87/ADxVPH/Ca9alS8lHdULs6reIVSHI3ICrUExa/wB7BPORpIQtEmFZ6fE1qAeUwcNABBDA3j4fmL7YpmY/iNGY0aPqAxVmBPmGJGsCdFtwkXFieoJ8J1TT4eatTUKVKp7Z6KTS1rpBkEOzFbgsWba+Kb4l4jQrVzUoU2pgzq1MCWYk80KISREgE3k2mBUq4g5RFj1+E9lLvEahetHOMrEBoINiDbuCp7GxB6g4hrcdZ8xQRkVhRcZo3YQUDrSUNJkvLGDYAA9cULKePK5ISll6UmAiU1c6QOirqOqBtP44t/AsjW0vUzJVKlVy+gmHXUFsQJKiFWFn3gQCZfUFYBjdbSVzW5DLla6VajWIVCyPPNq06YKqZGplLAMdBgSGFxBBPVSg9JgVAHUFYYHodxf1BHWO+F+XydQwKZLAHUSNx03PMsdLb+/DJMm7WeWC3Mkah3kDYdzFumGuGXeyWjMhxAtOoEEfaiFJA5QdI+EwSLfA1eIVFBJplhH2XU2F+Ze3SfX0wqfMoAAI2tf+Zn4zJ74GqVdMGXB3FyIPpHXf5+oxVNIOMpgeQivpJqySFFIsRqNRVF5P2m5xEGxbpgWvkUU8pNQdYbTHvMSbbwBvbvjPNpsZZmBAvqAYjeQpkGJMxE3PvxFnlqNQq+Qwer5beVHLNT7I0sBLRJWJUtpHvblDBayHNKNVw9MKoKgWG4gSZ0nqTsZn7VzJJhrswWEC2vNxBBERBmZi/wDPFY8O+IqtZmWoOdFGoinoj7JWpq5/MRhYGVKgixE4b15VTUqNoRRqLudKgAbg9SdrSSSAMBh2Mc0uTK2ZhylTeTW6uF9I9bzceuGVJyaaqwkmZG9p66esdbfDCrK1dYFQMfLIBpwwK1FKDTUKxKgS4Ckzqu10Awe9SFHzOBqMFXLAtK4EtmSuP+GUxHQ/3SY/Pe234Y3T0qToEzEkXmDad/XGK/b5Tb+WJkpk3Om/b192G1WAMICUHGUGnEnRoXlg7EA9dQkHcfpGGeQ4nUYkk33Ha0SI6iP17TiCkJqMD2U9CQeYixBFxqv6H4H5XLo2oQQRBMC3NMRaL6TbpGwkTzsj2DMEIzB1lNVzAexiDdTuZHSfQzHyuDjKLE6u+kyB1uL+/AtWhTUQzMIOpQBzRI6duh29MS0syCHY6oCk/ZYkSOqnSN+v43OKTsPH8dE4VOKnXNECJ/HG8R0+KJHtafQS8f8AVAk9/XvvjMJ7Kp/069VOZvFefpxmma9ceVqZCrUmSDqqZfLVaoqVIbS8SIJ1QFHUyfH2zTc3Meb2r+1sb973v1x6Vwfg7LxKlRq0zpbNqEAfWBRek4pMrq3Mq04gz9n4Y80zuWNOo6HdGKn/AKSR+mDmTdO/iIGihJxrGYzBoFtTj0j+GVeoMvmiDNOnD6CJVn8uqSUi6VdCTI9pQyncEebDHo/8Os665bNhTACKg/xVnGskGQxFKlA7R78ASW94bXTGNz93jZO8vlqRzDNZqPmjSVGpXasx8tQPtKX1WG6pHWcMMlUpqhqq4Va9V4VnAlpZVcE3BqeVUOklYCKIsoxXeMvOXp0k0gvnKKCRKytNtxFwoqUhF92HXEtHj6U8nVdVJNGs9Onyrys9Sq9N4J5RpqVFN7wR2OIwrw0F41Jnn0VYxYc9+SbARyifcqPxvUzDPWNJ2RMk1ItSGpKksinzy1i0O2mN0DA2kkxeCfEzVFemaFV6s6/OoJzLOkLrFMSoDD2hJJcyO6rJ1kr5KqtR9DrDrVhiEGrS1Kqyhqjq406Z1XAHKBhf4V4mtBM28oG8jSgaCWL1aalQDuDTZyR2EwYjBB+ZxcVXy5WgBejcazVRDVRVChERhWlZksxNKGkIWRGioRYKxNiIr3i/jrA06CsvPSD1CnLTqawrgISdXlQTYxJsRy24zfHadXKVszTQ06gNGmy6qnlkBWRdJJbUUAWDqVjLmIxvgNU5/LmiyU6Wy5dlohaQdCjFKlXmqNqDPy7anBkEjFhuKh8u0SxQMQBdU8ZXXUVWYU6bfaCkj7USqiWMz7gfhhTiz8B8OtmXLE+WqUnrhiGZmWnqgqs3GsaSZFgd4wv8PcFTMOFeqKQLU1kiZ8yoqmAPuqS3w9cDiSwuzNKZTa7SEz/h7mVp1Mw71FpqKG7GAZqU7WliSAeUAz7px6HwnjQqJqoOrLOnlEkH7sMAyyD2gzbY48wyvhJ6+Yr0MuVdqTMFllXzArFeVidOqBqibgGNr+hfw/4DWytKua9LydRQQ5h+VWDEjcK2qxkA3gWwdCvl7kWSatOe8rF9ILiKht2gG/43O3YY3V4oJUFZA22BEG156GfwwBXzN7QAdrXt+WAKeaDbGY7bfueuLjWhxukGwTTM5nXYCmOvSfTaflOOUJUREz8R7iD+uI8kRIEggkCNVyZ2C/aMAnawB9JF8V5kpkaz0CFqLp9lvrFploqMBvYaRIJgMTboTnBoM7IQJNkwLkkLognsukm/YjvgPjXGfLNCiHKLWq+U1RfaCBdVVlYXU81MSItquJOEng3xVWzC1fNqF3SGF7ANpptYCBKwC5MyAAOYlhvFnCWzFSiswi5bMVZ/vUy5Iv0JSkLT7WKr356eceXP/CblyPylOuBZij5GX0U4SpqGmSSjAVKoTUTqgMraGuYqsd2GBcj4SFTQc1mmr0l5koiVsxLDznsSRqjl7DmFsVj+HfEvrloPUSnT1rXVqjaVVqRDMAdpemGSOp09sXfg7L9Fo6mK8gke0JlvZIB33kdwdjhdIMeYITKmZuicKyAQugKosqAAKOyqLDtH++JMxXGqFVzA7Wt++2FSZgWh29AQY9BJsenfEpzTgCNbAz1VF7TJtvI9MWyWi6RkJTJFfcLB9T+gFsbzFdwB36wbne+4+NsIDxoXmlcG8ETvAkG4B6HY4YU6kgcpXvtHp6jEZg8ELjTLdVLxXPih/wAxBZERlrKt38ssrU6igkB2pPMrI5arQbGFHhjxE2czGZqDly9MCmmqFchqgqKat9J0KlViTsKhBPXBnGa5XKZogElcs8CJU6hoa8n2UZm2voPbFY8EkU+FZ13TVTlyQbawKIXTP+NqY9NRi5xT/gQOF+aZEtPIK58P4ma9PzRManSSxYHy3ZNSk7o0SPiL4mzefFKjWquFhKRbmJgkFQoOkFlliotfmEYqHgrNN/ydKEVBl8xWMEl6jGqULHYKQEEDmsG2LWa+OKbDJV4ZdIXmVTLE6lC6jMKqltrks1404b2v9qd0IZ/cyov6XsVGtSAQw0kMCJBEiYIPWMbxR+K+PatCqaWXWg1KmqqpeirmyLqAY3ZA0hSfshd8Zif6tgsR8IhRfsrE/hvWuWUPWRKVUlnJC1EpeW1RVUgTKtrUEixqoO4HkvFM41ao1V2LPUJZixkknuepx6/wSjVy30CnrLLnKlN66vDGFV2KAH2VCaRG3L8MeO1UkE9rjbb9xjMpva67VedJEIfGYzGYeqyzFn8EcRP0ill2P1dapoaLGaqmkpn+7q/Fu+Kvg7gufahXpVVs1N1cf9JBwJuiaSDIVy8Zy1ZKVMEGa2bZWRk0lzMaWWSAlEQYg642vgTwjUpeVVpVmYCoNJCjmLa6ZphSeVW1KZZoAEm+2LnxrgppuK9PRUcaQhNSpUqim8iNNQsatmC2nTdrXOKJk+OulVlJUhXd6YCBgHqMNTBYKvYAQ3QQDilTfLco1bbmNVo02uPekd6R7dQvTOE+FsqaFbLoXovUpGmyVWUpqIbyw0jWpFWHV4g6Z3MDxJaMtG/uvJ9O+PSvCGVd8zlKiVSaSVB5knUIpgMdEmSSsBrDSaidXAxGnAEyrZgeYG1VvKK6AkFNZYJBPLqZRAjpizhWFzgxx1SMQ3siYvHp1dUx8vWAoUjZGJemrHl1VAoM9AxATsQGU2kYtvh7gTEVadCoaT6dSOzaKfmq1PYzKyJAJBg6LjfDPK1ajUTpYRlVepSRqIek3mir5gqSIH1YfSx2C6e0rsrxStTq+YhUOhBQaR5SkqwJCdQAWAkmLnc4VjD2VTJsE3CjOwum/XgiMtRKV6HDatSodWVqLUggmlVrk1THdPq0BkkQ7G04r9fJrleFpUZR5+abln/u6YAYlR94rpv92qPjaKn8QhrXz0y1d0RyKiSj0xpZSoLdWUnkBi4sDip8e4+c1Uer5S+VTpeTTSGKJqVoaYA1CCRIHsr0XEtJqQI8VxHZgkHwt1yVTDY9N/h9ni+TemWnRXU85JCI9Kp7INvapz0AttJIS1vBVI01ZKjqfLDGyurMUDEj2SqySIviwcIzC5U5mjTAXQlJvLg1WLakSqzEga9WtSCogoZESZsU3gkRsqdVpAuFmcz+s6KanQPa3YtcgjpcxsJtvp2xr6edWkAKBdmYkgAA3sBa0b/PDCpVBXUQkMmpidaohqNZVd15zoCrKkrrcA29pTmcj9HoVGVXuPKd3Ur5QdkBVRUpprYpr2uQSTGkDF0YjKICrGmDcp/w0j6Y2XcgEUHKBpgVEJDsBbngPDHZVMAYrniPxiMr9VTQGqUBJYcieYsgafttoYGDyiQCGuMNOH8T05upWqqKk5MA+SC4VqtwtVmgU3dVJMkD6wx0xRv4gZdlzralZdVOkw1KUP8AZUxs191In06bBTqzpMb9FG2mLSu+A+N3okLWXzqUi1lqLClQUcDopI0tKmehvi/Zji1OpkamboeZNKnUgjkakxNFNLhSdIfUGAm/lEiInHjM4uHg58utOomZqV6SZhTTnT9Sw1LD6uj02BMEEEEiVm62vOUs2KJzQDm3Vay2aPmFydROqSbklgQSfW5OPYeBk0MnR87TPlLADqgb6pHjVUYKhRNOpiYBKwDIGPGTSl9KHVeAYifWOlr+mLcniGoayOoMACnTUewV06WprImXElm6ljY7E6DXXLbbI3AOABVrpcSqktqWjBZgieWVXSx5PrhFRamwDHlABnc4K/4nSA1oY8twKiVKYSoyuE1A9A6eYHBEq2kxYnAGWztFwzBa6lVMro06IUB+QrpIGgeyZlTspMMB4SSkqnOV6YgMAktVUlo16BNLTNpCl5m5IjFQ13UCRVdM+s+SY9lN7QWAhH5yhRBZ3OjQGMadLqtMnUQqgkxBPuF9sLqr1CqHL1nKOWbVmDQVFAqOg5jLs3ITAU7iTgnLcO4cBBLNJJggCNW4RkGtB6Bup64IzPA8qLouXSdmq5WtWZrD7VSolMn0CkYF31Ck7SfRLDCERQqCrTKPXR9dN6ZAYBx5lJ0iNpEgAzf3GTU+C8PJ4KaVU/RzUZyGqjSDzUKgsxEhlXpNhIBxYcnVqU6i6PoBQEk6cuiPIBNMqBUOo6gpIExfoMDLSqOrFa1Sm7kVHdXZWeJLBiu+osPQaVEQDJHFhzS/aFApX5yh/DeUTL1cuEzFKqadB6Qem6tDvmy45FYvGgzMQZ3xHnsgzZTN0KVGszAPoATUf7bLxqgLDE06raQv/eWm5w34bXq01ivorhTYivUWo4k31OjPTMG4VkW0zfBmXzeqowo5Ly6flmWDKF9pALEy/X7K/HFR+NGTuFpjaUTafekqkt4cqmDTyGYdYHNVUK5MDVImw1THpGMxc3yEmeQT0JUH8MZin/qNV1+zPr+k/s4tPXqg8/4govmMjUo6qy0a9Ranl0qjMmumFEDSDNiBEgaSceIuy8x3J2HQT1/kMfRmZzP1P9o7FSYGsn7DdOq22P64+ecnkWrsKdOJCM5kwIpozsZ9FUxh+BqtfmDREfkngFDxlueCX4zGEY1jVVRZjtRjgYvmV4F9L4Ojos1stUZRHtOjGpUdP72kAOPe46jHKRqnpzIrcD81tAqwlEPpGsnzdGnVEgmmrzfZj0OKseFinSfNU3H1NVUVywVajQCvlL7TEOrc1l0rPfBnAuCM2QqKbfSGDpeP7EkK17QzNUX10z0w1XhqB6BjUtGVgwupWTSQxGojvAJuxCxMimSxrzG5v5wOvOVrUcLVNPMOXrCuacJaifNoqlNK9UuqFT5UmnTAKxBRqrjVo1EEIIkxFW4hmmaqRUcVPL1jlXQrESGOmSBA8tdzA6mZxmQzT0mUrD3kpUhqTkXIZWlVmPaA5TFrYNzOVyy1aZBqU0zFImmwWVpN5wRkdCdcA+0NRKGNMqBh2BqMZUNSodoFtOJnVLx2DrNAptuLwpuBUvMy+Yy6uy1+bMUSWKr9UwLoT2dWJYe8xiv53LhHdQQwUkAqeUj0npGHWRzdTKVK1RkXXQoOCDc06jNTFNwexZtP95WiN4Q04IEG209bH8+uK/1XJ2oewyDwSsCHBplAeOsutM0joplquVoQ6xBKDTUYR9rVT0H3GbnD3hHhWkeEmoRV82ojOCrsqkGoEAKg6XXSrEyNp7Yl4hw76XwVQqjzstm1RQButcIoHoNVSmJ/9Nepw64pSp0KKUlJUL9VqIGoU8tT8xmg+0Cy0z8dNtsKq1COzDTqZ5DVSLktKWVMiXapVvoDikVBuwdpJKzpVUBpUxsZrXIiBlTwutdzXasv11CkGQ06ixopU0JRlUrC1KZBGkQV0wJxNwvMebkNcFQyMwWZ0rRqqBLd5p1Ga8k1WN9VjsvsqmSulhKhm0lK1aQx21DUpkdHIP3sIr13tpuLbQY+FIvBKU0/ClcVPM10a525K6K4NiCFzFIKGBEyhViSTMknGzwDNl6baWplVKt/y1SqGLG5DUJKqBGhA0JBgicWNWpn2kUgf3bwNzqLahfseknEFTL5dtkqBvQK/WLwZAuL7XEHFRv1SsQNOX7lQ6iOv1CH4V4KWmn1pYry6gMpXphtBGjWPMOtQZMaIJgkwL0n+LNZTUywUhgKTnXfU01qk6iSTZg29xJnF/Sqq/2eZqiTBA1IB1AgtAEztbpaL+dfxZzJfOU5JbTl0EkkzLVDuSSd++NDC4o1nQft+AlObFlR8XzxRwgUOH0SHqqW8oGiUHl89M1CwqbljZmHQvGwGKHGPRuO0nzPDOHhdRepUVSJYxOqjRIB5YbQ+3UEHpjScbcx8FI0KUDgiUstlmZGFSpSasWMiz1GWmQPtKEpmO5qbGILLwdlKNWsUqlLMGfSurzlVgSgIg0w0AGbGYAvY/8AiLSSk9FF0aTTNNWViyt5LKFksfaNNhK9OWN8Uo0Cx5JLQSIvsCSYmQIBJPQA4v4ciphZBiZ69IRBqdeG+J0jnUqVlSmhvbUKauASjOJYmnrjUogX2gEG35rieWrsWDUWKJDPSqBKawTCgVYBdiGsgIYmSeuBqHCMp5kikKQqIKyaqfmaQ1NWIVKupG0HmK3OmpqvpjEGcK0WLNkadUjmd1yVJEKsv1ZlnempJBny10stwTvjDeGYi9Qm3Xz8K1VZkjJuPdM6fDMu0AuFYkDTqRnkgH2VQkcp1XtA3xLkvD9N11U1z6k//wATEA9tSwDNrzF5J7A8Dzia9VGolOr5bf2VI0HqK6xoRKdFNYDLIGpiCQQZAw+4Nn8pVvUpnMsBzFqtV3UgANqo1qgkSYlRF4wr+noi1ylEuQ//AApsu81BVYEGFLJTIO0PDOA0SQsmZBGxGE3EeKZpGVaVJUEiGaKpe233FFjK7+qna7vUyzIRSy03Hs0TRIjdgyAQ5uLkx7icLMvmUBdaTAlbsgdC4B+8KdtNiBNwQATcSisalBpFMAt4b/CloBMlK8pns2RNTh1W0EmmH9JhHnUIP2SYnB9HiLvrX6HmKemmSIrUkJmBdLQSPvN8JxNTIIs6iTHcz90jVI64LytRjqBam3IbEMp3XtePUem2MhuJAdIYBzI/CeW+Kp//AGWdbJkcyF6ApkSRO45kY7zucaxZKmXSTZB6S5/EjGYePqVbgOuaDsQq/nfG2YVaop5anUAzDUwQHcsIeGhWBJIgjptiqeHOD16P0gnK1m15apTVnBoqqujS3Mp1OVWFUbkkdset8LygrUKbpSSW0VHhRrJZdUswvN7E3wf9DqghlatYiQ2o+trfG/ztizW+oCk9zabJE+OxXCiSLlfMLY5w/wCMeFsyteqq5avAqOB9U5sGMXjtgL/s1mv/AC1f/wBp/wDTj0IMiVRKXA49d8B0vLymUIIl6+sX6mvRpgW2OlWPunHmg8NZr/y1f/2n/wBOPUeBcDehl8sfJq/V5hS31bhiNNOoTBHRjUAnsBhGIqZKZtMgj1TqDMzhfS6beL8zSqMlVLaS1OopgFVVm0GBbQVLwRbkjeRhCt+Xcr87WmNz0w04r4XzCySVYLyqiK9TzSWhixCwgCja55sLv+GVoCNQqkidPI7bExdbCLCSehj1z4dqvUYWowUwAdEMdSMpBIMyp5YDi4B1csMNXK3KY3GLJk+GqaVPNVVNKlReqQ3llAF8ouSEJqF1SqliZmdNwowqXI16dVKopOBT5h9U9SSFYIhWNRUuQCbKoJMA3xactTqVckz5jzXVkBqUlpmmArgo6U1kuz3jUzSQPsjdzRLTKrY2sSYbtv6hUjj3ExU1FKxrJUq0U8wroLBQWYadIEhqaWgCNJgThQlMiksWIjb+6enxxeM/4OpNQpnLu9MU6prhKqVjqLIEIYMvm0zyACA34g4p78KzC0tIo19QW58qpOqCZBj7w/LFbJ3WhoPNUqdTMFZPBtNjWWkDAr0qgvsGAqCfeGSifgeuK1nfFlTM0z/y4Dmk8GnrNNfMNLU7KQzMV0b6oDEHcEYt3DadenmUqJl6rlatOuqhGuuYpqtencQIZqTQYjTU7HDs5bOU2amvmNTViqgyYWTp+wNk0gwSLbzOJqVDRphxEn0VZ5BdZUrw9n9FBcrVosVFOpTWqlKtrOvzCoZCFWB5gaSdhvOz7JZdyAGpsk6qkl6YYM+jlKCSbrJ5h7Vri7TOrmTGpH+Clj0ncTH5YlpcNci2oTeDTNtu4v1GMqvi3vaQGxOup+IUtaDadOSTvRqAHmHbVuCO2xj474hFFnuYn3x7twB+OGed4ZXWNIJneEYfgMDJwyt1pv3spH6Hr++1ENcdvYoyYtJQVbJZiNS0S7AW5oNv7wBPS3u3GPOv4gVqr10atl/o7eXp099LPf0ImCPd3xfOOZnMUWRKVGqWkvUbyHqJcDSjGJgoGLBLiUEyDFX4/wAEz2dC1q2oKqkInkVV0KHNtFNGgtIMtvIkmMel+nYaoyHmLjxn8KrUcFQhj0HhVCsqITQfTp06g31oKkFJDsEFMONQVYIibG+EFHwZmlMtl60SQrCk5GpYjUInSSR85vBGPWK3BClQ6MvUABuFBTWBY6gFKsZlpF+b3RextQ0mAcT8eXmgpkzIVa4lxOugK5msxS9yq1kYNpBa66tLhhpYCTYHSIOEOQzdNPOSirVDUTyvME6QpYF4ZgCAyLpkib32w88Z+Fa7OlZEzFSkTzU/LOulKidKAMCpgnVFiTM2OEWX8OVn9pM0h6k0GCGJNyi6rmLwbz6YUx2anrrqJMeisCpxA9B9la8/xui9FzUDosHQnJ5mvSTSKBWOkI0HW0QJ3BjE/hbiVWrlwXV6ZViFkMAVNzyFAmgHlEEmwn2QTFwbwiyU1ZqGpup8p7xIi4BBiLkXi0Thx9DrH/u6tgN1JsIAHe0D5Yyq9YNY6mxsyZnq/uhF97LLkFSwg7gqbyIMhdyR874Hr8MRoZkFvtQpaRsYaSP3tiU5Cv8Acqf5Wn8scnhdb/w3/wAjfnGM8F42RQFFW4RQPNUpU6kgXdRH4MpWw7fnOGGWSnSTSlCnSUj2UTQDPfqx2uTgQ8Iq/wDhN/kP6DE9LhjgECnUE7jS0flgXh9QQ4n3RNIboF1UdQZ0gyCDCnv6Az+GCMsCFcE6hoNyf7y7kn9xgJ8nVG1Kp/lefyv8DiSiaqCoSlRV0H2lIEyvU3xwouXZwpVQdCP/AHCPyxmFp4ge34YzCOyPFHnXn3CvGubaQatlEABKYEAWFl2wc3i/NE/2gvf2E3n/AA4zGY9PXoUy8ktHoFFH+IVQ8RZlqmZqu0FmckmAJJ3MARhdOMxmNJlmjyWcdVPkf7RLA8wsQCNxuDvi55Hj1YZGrS1DQ4csCiGTYzJWRdV2PQYzGYTXEhvmrFDfkgl4/WWmiqwUAQIRARqmbhZk997DsMdHilTQqysAi2hP5XGMxmFZRwW6x7oF064BxF2dlbSQ5pBhoS4arTpNNutKo6nuGM4rq59xRqCQRygAqpjUYJEizR9oXHQ4zGYY0aLPxBOZ/kPgIjJPAqixC1GjUA22nvM4a06mqlUYgEhQQdIkfW0B27Ow+PoMZjMKqAZymAkUhCv5zJpN5dMKitoLaUUMxOoElo1EkDqe/fHWYrlheJteBN9PWPU4zGYwKwDnSbquEEX1ISwBMHcDsNrW3OF9LNtYTb3C2+3b4YzGYSGiNFDrFM0oK0yoswAtFjM7YjooAotuKn/xRiPkRjMZgqbQdQi3VH8YGa1UGIaspNo3S+3vOK/xPNvls3WNBjTIeog02GnUV0kbFdMCDa2NYzHp8LZgS8Rt1wV48DcHotQbMNTVqoYEFhqALFpIU8oNhcCRFsWdUBuRcm/441jMeZxznOxD5Mo6YAauWpgTAjDWhTAAACgbxA3IAJ99hjMZioTAsmNAOqyuoJiBHaLYEqUh2FvTGYzCWprgofLB3A+WBaaA6p6E/gcZjMWGpBXAEi/eMck2G2/b4YzGYgJZ0WBZF/TEYGN4zDBqgapXcgnGYzGYJEv/2Q=="/>
          <p:cNvSpPr>
            <a:spLocks noChangeAspect="1" noChangeArrowheads="1"/>
          </p:cNvSpPr>
          <p:nvPr/>
        </p:nvSpPr>
        <p:spPr bwMode="auto">
          <a:xfrm>
            <a:off x="63500" y="-904875"/>
            <a:ext cx="2466975" cy="185737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47108" name="Picture 4" descr="http://t2.gstatic.com/images?q=tbn:ANd9GcRamVWT6PMHLBxhpWt1XjjaT55v-yGTSqm6gJhXVqWW8p0aYAu9"/>
          <p:cNvPicPr>
            <a:picLocks noChangeAspect="1" noChangeArrowheads="1"/>
          </p:cNvPicPr>
          <p:nvPr/>
        </p:nvPicPr>
        <p:blipFill>
          <a:blip r:embed="rId2" cstate="print"/>
          <a:srcRect/>
          <a:stretch>
            <a:fillRect/>
          </a:stretch>
        </p:blipFill>
        <p:spPr bwMode="auto">
          <a:xfrm>
            <a:off x="6156176" y="260648"/>
            <a:ext cx="2736304" cy="1800200"/>
          </a:xfrm>
          <a:prstGeom prst="rect">
            <a:avLst/>
          </a:prstGeom>
          <a:noFill/>
        </p:spPr>
      </p:pic>
      <p:pic>
        <p:nvPicPr>
          <p:cNvPr id="47110" name="Picture 6" descr="http://t3.gstatic.com/images?q=tbn:ANd9GcRwdv25E9Bd2G21dWxxc5nvYRpf2qxneNu_5UAjjP_zvtOkQX56Iw"/>
          <p:cNvPicPr>
            <a:picLocks noChangeAspect="1" noChangeArrowheads="1"/>
          </p:cNvPicPr>
          <p:nvPr/>
        </p:nvPicPr>
        <p:blipFill>
          <a:blip r:embed="rId3" cstate="print"/>
          <a:srcRect/>
          <a:stretch>
            <a:fillRect/>
          </a:stretch>
        </p:blipFill>
        <p:spPr bwMode="auto">
          <a:xfrm>
            <a:off x="6084168" y="2348880"/>
            <a:ext cx="2808312" cy="2195314"/>
          </a:xfrm>
          <a:prstGeom prst="rect">
            <a:avLst/>
          </a:prstGeom>
          <a:noFill/>
        </p:spPr>
      </p:pic>
      <p:pic>
        <p:nvPicPr>
          <p:cNvPr id="47112" name="Picture 8" descr="http://t0.gstatic.com/images?q=tbn:ANd9GcTUSUg-rPYvSKlrK-6S4hxvd9e-f7qe81peXs_VYr6uxmcWcOmHXg"/>
          <p:cNvPicPr>
            <a:picLocks noChangeAspect="1" noChangeArrowheads="1"/>
          </p:cNvPicPr>
          <p:nvPr/>
        </p:nvPicPr>
        <p:blipFill>
          <a:blip r:embed="rId4" cstate="print"/>
          <a:srcRect/>
          <a:stretch>
            <a:fillRect/>
          </a:stretch>
        </p:blipFill>
        <p:spPr bwMode="auto">
          <a:xfrm>
            <a:off x="5868144" y="4797152"/>
            <a:ext cx="2880320" cy="187220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7108"/>
                                        </p:tgtEl>
                                        <p:attrNameLst>
                                          <p:attrName>style.visibility</p:attrName>
                                        </p:attrNameLst>
                                      </p:cBhvr>
                                      <p:to>
                                        <p:strVal val="visible"/>
                                      </p:to>
                                    </p:set>
                                    <p:anim to="" calcmode="lin" valueType="num">
                                      <p:cBhvr>
                                        <p:cTn id="7" dur="1" fill="hold"/>
                                        <p:tgtEl>
                                          <p:spTgt spid="4710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47110"/>
                                        </p:tgtEl>
                                        <p:attrNameLst>
                                          <p:attrName>style.visibility</p:attrName>
                                        </p:attrNameLst>
                                      </p:cBhvr>
                                      <p:to>
                                        <p:strVal val="visible"/>
                                      </p:to>
                                    </p:set>
                                    <p:anim to="" calcmode="lin" valueType="num">
                                      <p:cBhvr>
                                        <p:cTn id="22" dur="1" fill="hold"/>
                                        <p:tgtEl>
                                          <p:spTgt spid="47110"/>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 to="" calcmode="lin" valueType="num">
                                      <p:cBhvr>
                                        <p:cTn id="27" dur="1" fill="hold"/>
                                        <p:tgtEl>
                                          <p:spTgt spid="3">
                                            <p:txEl>
                                              <p:pRg st="1" end="1"/>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43" presetClass="entr" presetSubtype="0" fill="hold" nodeType="clickEffect">
                                  <p:stCondLst>
                                    <p:cond delay="0"/>
                                  </p:stCondLst>
                                  <p:childTnLst>
                                    <p:set>
                                      <p:cBhvr>
                                        <p:cTn id="31" dur="1" fill="hold">
                                          <p:stCondLst>
                                            <p:cond delay="0"/>
                                          </p:stCondLst>
                                        </p:cTn>
                                        <p:tgtEl>
                                          <p:spTgt spid="47112"/>
                                        </p:tgtEl>
                                        <p:attrNameLst>
                                          <p:attrName>style.visibility</p:attrName>
                                        </p:attrNameLst>
                                      </p:cBhvr>
                                      <p:to>
                                        <p:strVal val="visible"/>
                                      </p:to>
                                    </p:set>
                                    <p:animEffect transition="in" filter="fade">
                                      <p:cBhvr>
                                        <p:cTn id="32" dur="100"/>
                                        <p:tgtEl>
                                          <p:spTgt spid="47112"/>
                                        </p:tgtEl>
                                      </p:cBhvr>
                                    </p:animEffect>
                                    <p:anim calcmode="lin" valueType="num">
                                      <p:cBhvr>
                                        <p:cTn id="33" dur="400" fill="hold"/>
                                        <p:tgtEl>
                                          <p:spTgt spid="47112"/>
                                        </p:tgtEl>
                                        <p:attrNameLst>
                                          <p:attrName>ppt_x</p:attrName>
                                        </p:attrNameLst>
                                      </p:cBhvr>
                                      <p:tavLst>
                                        <p:tav tm="0">
                                          <p:val>
                                            <p:strVal val="#ppt_x"/>
                                          </p:val>
                                        </p:tav>
                                        <p:tav tm="100000">
                                          <p:val>
                                            <p:strVal val="#ppt_x"/>
                                          </p:val>
                                        </p:tav>
                                      </p:tavLst>
                                    </p:anim>
                                    <p:anim calcmode="lin" valueType="num">
                                      <p:cBhvr>
                                        <p:cTn id="34" dur="400" fill="hold"/>
                                        <p:tgtEl>
                                          <p:spTgt spid="47112"/>
                                        </p:tgtEl>
                                        <p:attrNameLst>
                                          <p:attrName>ppt_y</p:attrName>
                                        </p:attrNameLst>
                                      </p:cBhvr>
                                      <p:tavLst>
                                        <p:tav tm="0">
                                          <p:val>
                                            <p:strVal val="#ppt_y+0.31"/>
                                          </p:val>
                                        </p:tav>
                                        <p:tav tm="100000">
                                          <p:val>
                                            <p:strVal val="#ppt_y+0.31"/>
                                          </p:val>
                                        </p:tav>
                                      </p:tavLst>
                                    </p:anim>
                                    <p:anim calcmode="lin" valueType="num">
                                      <p:cBhvr>
                                        <p:cTn id="35" dur="600" decel="50000" fill="hold">
                                          <p:stCondLst>
                                            <p:cond delay="400"/>
                                          </p:stCondLst>
                                        </p:cTn>
                                        <p:tgtEl>
                                          <p:spTgt spid="4711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6" dur="600" decel="50000" fill="hold">
                                          <p:stCondLst>
                                            <p:cond delay="400"/>
                                          </p:stCondLst>
                                        </p:cTn>
                                        <p:tgtEl>
                                          <p:spTgt spid="4711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4" presetClass="entr" presetSubtype="0" fill="hold" nodeType="clickEffect">
                                  <p:stCondLst>
                                    <p:cond delay="0"/>
                                  </p:stCondLst>
                                  <p:childTnLst>
                                    <p:set>
                                      <p:cBhvr>
                                        <p:cTn id="40" dur="1" fill="hold">
                                          <p:stCondLst>
                                            <p:cond delay="0"/>
                                          </p:stCondLst>
                                        </p:cTn>
                                        <p:tgtEl>
                                          <p:spTgt spid="3">
                                            <p:txEl>
                                              <p:pRg st="2" end="2"/>
                                            </p:txEl>
                                          </p:spTgt>
                                        </p:tgtEl>
                                        <p:attrNameLst>
                                          <p:attrName>style.visibility</p:attrName>
                                        </p:attrNameLst>
                                      </p:cBhvr>
                                      <p:to>
                                        <p:strVal val="visible"/>
                                      </p:to>
                                    </p:set>
                                    <p:anim to="" calcmode="lin" valueType="num">
                                      <p:cBhvr>
                                        <p:cTn id="41"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a:solidFill>
            <a:schemeClr val="accent2">
              <a:lumMod val="20000"/>
              <a:lumOff val="80000"/>
            </a:schemeClr>
          </a:solidFill>
        </p:spPr>
        <p:txBody>
          <a:bodyPr>
            <a:normAutofit fontScale="92500" lnSpcReduction="10000"/>
          </a:bodyPr>
          <a:lstStyle/>
          <a:p>
            <a:pPr algn="ctr">
              <a:buNone/>
            </a:pPr>
            <a:r>
              <a:rPr lang="es-CO" dirty="0" smtClean="0"/>
              <a:t>     </a:t>
            </a:r>
            <a:r>
              <a:rPr lang="es-CO" dirty="0" smtClean="0">
                <a:solidFill>
                  <a:srgbClr val="0070C0"/>
                </a:solidFill>
              </a:rPr>
              <a:t>Cristo declaró que cuando él venga algunos miembros de su pueblo que lo espera, estarán ocupados en transacciones comerciales</a:t>
            </a:r>
            <a:r>
              <a:rPr lang="es-CO" dirty="0" smtClean="0"/>
              <a:t>. Algunos estarán sembrando en el campo; otros, segando y recogiendo la cosecha; y otros, moliendo en el molino </a:t>
            </a:r>
            <a:r>
              <a:rPr lang="es-CO" dirty="0" smtClean="0">
                <a:solidFill>
                  <a:srgbClr val="FF0000"/>
                </a:solidFill>
              </a:rPr>
              <a:t>(Mateo 24:40-41) </a:t>
            </a:r>
            <a:r>
              <a:rPr lang="es-CO" dirty="0" smtClean="0">
                <a:solidFill>
                  <a:srgbClr val="0070C0"/>
                </a:solidFill>
              </a:rPr>
              <a:t>Y además estarán durmiendo </a:t>
            </a:r>
            <a:r>
              <a:rPr lang="es-CO" dirty="0" smtClean="0">
                <a:solidFill>
                  <a:srgbClr val="FF0000"/>
                </a:solidFill>
              </a:rPr>
              <a:t>(Mat.25:5).</a:t>
            </a:r>
          </a:p>
          <a:p>
            <a:endParaRPr lang="es-CO" dirty="0" smtClean="0"/>
          </a:p>
          <a:p>
            <a:pPr algn="ctr">
              <a:buNone/>
            </a:pPr>
            <a:r>
              <a:rPr lang="es-CO" dirty="0" smtClean="0"/>
              <a:t>  No es la voluntad de Dios que sus escogidos abandonen los deberes y responsabilidades de la vida y se entreguen a una contemplación ociosa, viviendo en un sueño religioso.-</a:t>
            </a:r>
            <a:r>
              <a:rPr lang="es-CO" dirty="0" smtClean="0">
                <a:solidFill>
                  <a:srgbClr val="0070C0"/>
                </a:solidFill>
              </a:rPr>
              <a:t>Ms 18a, 1901.</a:t>
            </a:r>
            <a:r>
              <a:rPr lang="es-CO"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8686800" cy="2736304"/>
          </a:xfrm>
        </p:spPr>
        <p:txBody>
          <a:bodyPr>
            <a:normAutofit fontScale="85000" lnSpcReduction="20000"/>
          </a:bodyPr>
          <a:lstStyle/>
          <a:p>
            <a:pPr>
              <a:buNone/>
            </a:pPr>
            <a:r>
              <a:rPr lang="es-CO" sz="5100" dirty="0" smtClean="0">
                <a:solidFill>
                  <a:srgbClr val="FF0000"/>
                </a:solidFill>
              </a:rPr>
              <a:t>    </a:t>
            </a:r>
            <a:r>
              <a:rPr lang="es-CO" sz="3900" b="1" dirty="0" smtClean="0">
                <a:solidFill>
                  <a:srgbClr val="FF0000"/>
                </a:solidFill>
              </a:rPr>
              <a:t>Debemos vivir como si cada día pudiera ser el último </a:t>
            </a:r>
            <a:endParaRPr lang="es-CO" sz="2200" dirty="0" smtClean="0"/>
          </a:p>
          <a:p>
            <a:pPr>
              <a:buNone/>
            </a:pPr>
            <a:r>
              <a:rPr lang="es-CO" dirty="0" smtClean="0"/>
              <a:t>    </a:t>
            </a:r>
          </a:p>
          <a:p>
            <a:pPr>
              <a:buNone/>
            </a:pPr>
            <a:r>
              <a:rPr lang="es-CO" dirty="0" smtClean="0"/>
              <a:t>    Debemos velar, obrar y orar como si éste fuese el último día que se nos concede.-</a:t>
            </a:r>
            <a:r>
              <a:rPr lang="es-CO" dirty="0" smtClean="0">
                <a:solidFill>
                  <a:srgbClr val="FF0000"/>
                </a:solidFill>
              </a:rPr>
              <a:t>2JT 60 (1882). </a:t>
            </a:r>
          </a:p>
          <a:p>
            <a:pPr>
              <a:buNone/>
            </a:pPr>
            <a:r>
              <a:rPr lang="es-CO" dirty="0" smtClean="0"/>
              <a:t>      </a:t>
            </a:r>
            <a:endParaRPr lang="es-CO" dirty="0"/>
          </a:p>
        </p:txBody>
      </p:sp>
      <p:sp>
        <p:nvSpPr>
          <p:cNvPr id="4" name="3 Rectángulo"/>
          <p:cNvSpPr/>
          <p:nvPr/>
        </p:nvSpPr>
        <p:spPr>
          <a:xfrm>
            <a:off x="251520" y="2852936"/>
            <a:ext cx="6192688" cy="3816429"/>
          </a:xfrm>
          <a:prstGeom prst="rect">
            <a:avLst/>
          </a:prstGeom>
        </p:spPr>
        <p:txBody>
          <a:bodyPr wrap="square">
            <a:spAutoFit/>
          </a:bodyPr>
          <a:lstStyle/>
          <a:p>
            <a:pPr algn="ctr">
              <a:buNone/>
            </a:pPr>
            <a:r>
              <a:rPr lang="es-CO" sz="2800" dirty="0" smtClean="0"/>
              <a:t>Nuestra única seguridad consiste en realizar nuestro trabajo cada día según se nos presenta:</a:t>
            </a:r>
          </a:p>
          <a:p>
            <a:pPr algn="ctr">
              <a:buNone/>
            </a:pPr>
            <a:r>
              <a:rPr lang="es-CO" sz="2800" dirty="0" smtClean="0"/>
              <a:t> </a:t>
            </a:r>
            <a:r>
              <a:rPr lang="es-CO" sz="2800" dirty="0" smtClean="0">
                <a:solidFill>
                  <a:srgbClr val="0070C0"/>
                </a:solidFill>
              </a:rPr>
              <a:t>trabajando, velando, esperando, dependiendo cada momento de la fuerza de Aquel que estuvo muerto y que vive otra vez, que vive para siempre</a:t>
            </a:r>
            <a:r>
              <a:rPr lang="es-CO" sz="2800" dirty="0" smtClean="0"/>
              <a:t>.</a:t>
            </a:r>
            <a:r>
              <a:rPr lang="es-CO" sz="2800" dirty="0" smtClean="0">
                <a:solidFill>
                  <a:srgbClr val="FF0000"/>
                </a:solidFill>
              </a:rPr>
              <a:t>-Carta 66, 1894. </a:t>
            </a:r>
          </a:p>
          <a:p>
            <a:pPr>
              <a:buNone/>
            </a:pPr>
            <a:r>
              <a:rPr lang="es-CO" dirty="0" smtClean="0">
                <a:solidFill>
                  <a:srgbClr val="FF0000"/>
                </a:solidFill>
              </a:rPr>
              <a:t> </a:t>
            </a:r>
            <a:endParaRPr lang="es-CO" dirty="0"/>
          </a:p>
        </p:txBody>
      </p:sp>
      <p:pic>
        <p:nvPicPr>
          <p:cNvPr id="25602" name="Picture 2" descr="http://t2.gstatic.com/images?q=tbn:ANd9GcRZwf1sk1-0NvlE6KF8GVTxdRlXwnFtmFx-vVXVmRArD2RBlAGStQ"/>
          <p:cNvPicPr>
            <a:picLocks noChangeAspect="1" noChangeArrowheads="1"/>
          </p:cNvPicPr>
          <p:nvPr/>
        </p:nvPicPr>
        <p:blipFill>
          <a:blip r:embed="rId2" cstate="print"/>
          <a:srcRect/>
          <a:stretch>
            <a:fillRect/>
          </a:stretch>
        </p:blipFill>
        <p:spPr bwMode="auto">
          <a:xfrm>
            <a:off x="6516216" y="2996952"/>
            <a:ext cx="2331343" cy="1584176"/>
          </a:xfrm>
          <a:prstGeom prst="rect">
            <a:avLst/>
          </a:prstGeom>
          <a:noFill/>
        </p:spPr>
      </p:pic>
      <p:pic>
        <p:nvPicPr>
          <p:cNvPr id="25604" name="Picture 4" descr="http://t1.gstatic.com/images?q=tbn:ANd9GcTf_lzcoWxEnD-MAT_MnNLbPg4VA_bu-juxraUqEbNvLjTiaj--"/>
          <p:cNvPicPr>
            <a:picLocks noChangeAspect="1" noChangeArrowheads="1"/>
          </p:cNvPicPr>
          <p:nvPr/>
        </p:nvPicPr>
        <p:blipFill>
          <a:blip r:embed="rId3" cstate="print"/>
          <a:srcRect/>
          <a:stretch>
            <a:fillRect/>
          </a:stretch>
        </p:blipFill>
        <p:spPr bwMode="auto">
          <a:xfrm>
            <a:off x="6516216" y="4725144"/>
            <a:ext cx="2466975" cy="184785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3" presetClass="entr" presetSubtype="0" fill="hold" grpId="0"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Effect transition="in" filter="fade">
                                      <p:cBhvr>
                                        <p:cTn id="19" dur="100"/>
                                        <p:tgtEl>
                                          <p:spTgt spid="4">
                                            <p:txEl>
                                              <p:pRg st="0" end="0"/>
                                            </p:txEl>
                                          </p:spTgt>
                                        </p:tgtEl>
                                      </p:cBhvr>
                                    </p:animEffect>
                                    <p:anim calcmode="lin" valueType="num">
                                      <p:cBhvr>
                                        <p:cTn id="20" dur="4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1" dur="400" fill="hold"/>
                                        <p:tgtEl>
                                          <p:spTgt spid="4">
                                            <p:txEl>
                                              <p:pRg st="0" end="0"/>
                                            </p:txEl>
                                          </p:spTgt>
                                        </p:tgtEl>
                                        <p:attrNameLst>
                                          <p:attrName>ppt_y</p:attrName>
                                        </p:attrNameLst>
                                      </p:cBhvr>
                                      <p:tavLst>
                                        <p:tav tm="0">
                                          <p:val>
                                            <p:strVal val="#ppt_y+0.31"/>
                                          </p:val>
                                        </p:tav>
                                        <p:tav tm="100000">
                                          <p:val>
                                            <p:strVal val="#ppt_y+0.31"/>
                                          </p:val>
                                        </p:tav>
                                      </p:tavLst>
                                    </p:anim>
                                    <p:anim calcmode="lin" valueType="num">
                                      <p:cBhvr>
                                        <p:cTn id="22" dur="600" decel="50000" fill="hold">
                                          <p:stCondLst>
                                            <p:cond delay="400"/>
                                          </p:stCondLst>
                                        </p:cTn>
                                        <p:tgtEl>
                                          <p:spTgt spid="4">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3" dur="600" decel="50000" fill="hold">
                                          <p:stCondLst>
                                            <p:cond delay="400"/>
                                          </p:stCondLst>
                                        </p:cTn>
                                        <p:tgtEl>
                                          <p:spTgt spid="4">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24" presetID="43" presetClass="entr" presetSubtype="0" fill="hold" grpId="0" nodeType="withEffect">
                                  <p:stCondLst>
                                    <p:cond delay="0"/>
                                  </p:stCondLst>
                                  <p:childTnLst>
                                    <p:set>
                                      <p:cBhvr>
                                        <p:cTn id="25" dur="1" fill="hold">
                                          <p:stCondLst>
                                            <p:cond delay="0"/>
                                          </p:stCondLst>
                                        </p:cTn>
                                        <p:tgtEl>
                                          <p:spTgt spid="4">
                                            <p:txEl>
                                              <p:pRg st="1" end="1"/>
                                            </p:txEl>
                                          </p:spTgt>
                                        </p:tgtEl>
                                        <p:attrNameLst>
                                          <p:attrName>style.visibility</p:attrName>
                                        </p:attrNameLst>
                                      </p:cBhvr>
                                      <p:to>
                                        <p:strVal val="visible"/>
                                      </p:to>
                                    </p:set>
                                    <p:animEffect transition="in" filter="fade">
                                      <p:cBhvr>
                                        <p:cTn id="26" dur="100"/>
                                        <p:tgtEl>
                                          <p:spTgt spid="4">
                                            <p:txEl>
                                              <p:pRg st="1" end="1"/>
                                            </p:txEl>
                                          </p:spTgt>
                                        </p:tgtEl>
                                      </p:cBhvr>
                                    </p:animEffect>
                                    <p:anim calcmode="lin" valueType="num">
                                      <p:cBhvr>
                                        <p:cTn id="27" dur="4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8" dur="400" fill="hold"/>
                                        <p:tgtEl>
                                          <p:spTgt spid="4">
                                            <p:txEl>
                                              <p:pRg st="1" end="1"/>
                                            </p:txEl>
                                          </p:spTgt>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4">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4">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31" presetID="43" presetClass="entr" presetSubtype="0" fill="hold" grpId="0" nodeType="withEffect">
                                  <p:stCondLst>
                                    <p:cond delay="0"/>
                                  </p:stCondLst>
                                  <p:childTnLst>
                                    <p:set>
                                      <p:cBhvr>
                                        <p:cTn id="32" dur="1" fill="hold">
                                          <p:stCondLst>
                                            <p:cond delay="0"/>
                                          </p:stCondLst>
                                        </p:cTn>
                                        <p:tgtEl>
                                          <p:spTgt spid="4">
                                            <p:txEl>
                                              <p:pRg st="2" end="2"/>
                                            </p:txEl>
                                          </p:spTgt>
                                        </p:tgtEl>
                                        <p:attrNameLst>
                                          <p:attrName>style.visibility</p:attrName>
                                        </p:attrNameLst>
                                      </p:cBhvr>
                                      <p:to>
                                        <p:strVal val="visible"/>
                                      </p:to>
                                    </p:set>
                                    <p:animEffect transition="in" filter="fade">
                                      <p:cBhvr>
                                        <p:cTn id="33" dur="100"/>
                                        <p:tgtEl>
                                          <p:spTgt spid="4">
                                            <p:txEl>
                                              <p:pRg st="2" end="2"/>
                                            </p:txEl>
                                          </p:spTgt>
                                        </p:tgtEl>
                                      </p:cBhvr>
                                    </p:animEffect>
                                    <p:anim calcmode="lin" valueType="num">
                                      <p:cBhvr>
                                        <p:cTn id="34" dur="4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35" dur="400" fill="hold"/>
                                        <p:tgtEl>
                                          <p:spTgt spid="4">
                                            <p:txEl>
                                              <p:pRg st="2" end="2"/>
                                            </p:txEl>
                                          </p:spTgt>
                                        </p:tgtEl>
                                        <p:attrNameLst>
                                          <p:attrName>ppt_y</p:attrName>
                                        </p:attrNameLst>
                                      </p:cBhvr>
                                      <p:tavLst>
                                        <p:tav tm="0">
                                          <p:val>
                                            <p:strVal val="#ppt_y+0.31"/>
                                          </p:val>
                                        </p:tav>
                                        <p:tav tm="100000">
                                          <p:val>
                                            <p:strVal val="#ppt_y+0.31"/>
                                          </p:val>
                                        </p:tav>
                                      </p:tavLst>
                                    </p:anim>
                                    <p:anim calcmode="lin" valueType="num">
                                      <p:cBhvr>
                                        <p:cTn id="36" dur="600" decel="50000" fill="hold">
                                          <p:stCondLst>
                                            <p:cond delay="400"/>
                                          </p:stCondLst>
                                        </p:cTn>
                                        <p:tgtEl>
                                          <p:spTgt spid="4">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7" dur="600" decel="50000" fill="hold">
                                          <p:stCondLst>
                                            <p:cond delay="400"/>
                                          </p:stCondLst>
                                        </p:cTn>
                                        <p:tgtEl>
                                          <p:spTgt spid="4">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3" presetClass="entr" presetSubtype="0" fill="hold" nodeType="clickEffect">
                                  <p:stCondLst>
                                    <p:cond delay="0"/>
                                  </p:stCondLst>
                                  <p:childTnLst>
                                    <p:set>
                                      <p:cBhvr>
                                        <p:cTn id="41" dur="1" fill="hold">
                                          <p:stCondLst>
                                            <p:cond delay="0"/>
                                          </p:stCondLst>
                                        </p:cTn>
                                        <p:tgtEl>
                                          <p:spTgt spid="25602"/>
                                        </p:tgtEl>
                                        <p:attrNameLst>
                                          <p:attrName>style.visibility</p:attrName>
                                        </p:attrNameLst>
                                      </p:cBhvr>
                                      <p:to>
                                        <p:strVal val="visible"/>
                                      </p:to>
                                    </p:set>
                                    <p:animEffect transition="in" filter="fade">
                                      <p:cBhvr>
                                        <p:cTn id="42" dur="100"/>
                                        <p:tgtEl>
                                          <p:spTgt spid="25602"/>
                                        </p:tgtEl>
                                      </p:cBhvr>
                                    </p:animEffect>
                                    <p:anim calcmode="lin" valueType="num">
                                      <p:cBhvr>
                                        <p:cTn id="43" dur="400" fill="hold"/>
                                        <p:tgtEl>
                                          <p:spTgt spid="25602"/>
                                        </p:tgtEl>
                                        <p:attrNameLst>
                                          <p:attrName>ppt_x</p:attrName>
                                        </p:attrNameLst>
                                      </p:cBhvr>
                                      <p:tavLst>
                                        <p:tav tm="0">
                                          <p:val>
                                            <p:strVal val="#ppt_x"/>
                                          </p:val>
                                        </p:tav>
                                        <p:tav tm="100000">
                                          <p:val>
                                            <p:strVal val="#ppt_x"/>
                                          </p:val>
                                        </p:tav>
                                      </p:tavLst>
                                    </p:anim>
                                    <p:anim calcmode="lin" valueType="num">
                                      <p:cBhvr>
                                        <p:cTn id="44" dur="400" fill="hold"/>
                                        <p:tgtEl>
                                          <p:spTgt spid="25602"/>
                                        </p:tgtEl>
                                        <p:attrNameLst>
                                          <p:attrName>ppt_y</p:attrName>
                                        </p:attrNameLst>
                                      </p:cBhvr>
                                      <p:tavLst>
                                        <p:tav tm="0">
                                          <p:val>
                                            <p:strVal val="#ppt_y+0.31"/>
                                          </p:val>
                                        </p:tav>
                                        <p:tav tm="100000">
                                          <p:val>
                                            <p:strVal val="#ppt_y+0.31"/>
                                          </p:val>
                                        </p:tav>
                                      </p:tavLst>
                                    </p:anim>
                                    <p:anim calcmode="lin" valueType="num">
                                      <p:cBhvr>
                                        <p:cTn id="45" dur="600" decel="50000" fill="hold">
                                          <p:stCondLst>
                                            <p:cond delay="400"/>
                                          </p:stCondLst>
                                        </p:cTn>
                                        <p:tgtEl>
                                          <p:spTgt spid="2560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6" dur="600" decel="50000" fill="hold">
                                          <p:stCondLst>
                                            <p:cond delay="400"/>
                                          </p:stCondLst>
                                        </p:cTn>
                                        <p:tgtEl>
                                          <p:spTgt spid="2560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3" presetClass="entr" presetSubtype="0" fill="hold" nodeType="clickEffect">
                                  <p:stCondLst>
                                    <p:cond delay="0"/>
                                  </p:stCondLst>
                                  <p:childTnLst>
                                    <p:set>
                                      <p:cBhvr>
                                        <p:cTn id="50" dur="1" fill="hold">
                                          <p:stCondLst>
                                            <p:cond delay="0"/>
                                          </p:stCondLst>
                                        </p:cTn>
                                        <p:tgtEl>
                                          <p:spTgt spid="25604"/>
                                        </p:tgtEl>
                                        <p:attrNameLst>
                                          <p:attrName>style.visibility</p:attrName>
                                        </p:attrNameLst>
                                      </p:cBhvr>
                                      <p:to>
                                        <p:strVal val="visible"/>
                                      </p:to>
                                    </p:set>
                                    <p:animEffect transition="in" filter="fade">
                                      <p:cBhvr>
                                        <p:cTn id="51" dur="100"/>
                                        <p:tgtEl>
                                          <p:spTgt spid="25604"/>
                                        </p:tgtEl>
                                      </p:cBhvr>
                                    </p:animEffect>
                                    <p:anim calcmode="lin" valueType="num">
                                      <p:cBhvr>
                                        <p:cTn id="52" dur="400" fill="hold"/>
                                        <p:tgtEl>
                                          <p:spTgt spid="25604"/>
                                        </p:tgtEl>
                                        <p:attrNameLst>
                                          <p:attrName>ppt_x</p:attrName>
                                        </p:attrNameLst>
                                      </p:cBhvr>
                                      <p:tavLst>
                                        <p:tav tm="0">
                                          <p:val>
                                            <p:strVal val="#ppt_x"/>
                                          </p:val>
                                        </p:tav>
                                        <p:tav tm="100000">
                                          <p:val>
                                            <p:strVal val="#ppt_x"/>
                                          </p:val>
                                        </p:tav>
                                      </p:tavLst>
                                    </p:anim>
                                    <p:anim calcmode="lin" valueType="num">
                                      <p:cBhvr>
                                        <p:cTn id="53" dur="400" fill="hold"/>
                                        <p:tgtEl>
                                          <p:spTgt spid="25604"/>
                                        </p:tgtEl>
                                        <p:attrNameLst>
                                          <p:attrName>ppt_y</p:attrName>
                                        </p:attrNameLst>
                                      </p:cBhvr>
                                      <p:tavLst>
                                        <p:tav tm="0">
                                          <p:val>
                                            <p:strVal val="#ppt_y+0.31"/>
                                          </p:val>
                                        </p:tav>
                                        <p:tav tm="100000">
                                          <p:val>
                                            <p:strVal val="#ppt_y+0.31"/>
                                          </p:val>
                                        </p:tav>
                                      </p:tavLst>
                                    </p:anim>
                                    <p:anim calcmode="lin" valueType="num">
                                      <p:cBhvr>
                                        <p:cTn id="54" dur="600" decel="50000" fill="hold">
                                          <p:stCondLst>
                                            <p:cond delay="400"/>
                                          </p:stCondLst>
                                        </p:cTn>
                                        <p:tgtEl>
                                          <p:spTgt spid="2560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5" dur="600" decel="50000" fill="hold">
                                          <p:stCondLst>
                                            <p:cond delay="400"/>
                                          </p:stCondLst>
                                        </p:cTn>
                                        <p:tgtEl>
                                          <p:spTgt spid="2560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4" presetClass="entr" presetSubtype="0" fill="hold" nodeType="clickEffect">
                                  <p:stCondLst>
                                    <p:cond delay="0"/>
                                  </p:stCondLst>
                                  <p:childTnLst>
                                    <p:set>
                                      <p:cBhvr>
                                        <p:cTn id="59" dur="1" fill="hold">
                                          <p:stCondLst>
                                            <p:cond delay="0"/>
                                          </p:stCondLst>
                                        </p:cTn>
                                        <p:tgtEl>
                                          <p:spTgt spid="4">
                                            <p:txEl>
                                              <p:pRg st="1" end="1"/>
                                            </p:txEl>
                                          </p:spTgt>
                                        </p:tgtEl>
                                        <p:attrNameLst>
                                          <p:attrName>style.visibility</p:attrName>
                                        </p:attrNameLst>
                                      </p:cBhvr>
                                      <p:to>
                                        <p:strVal val="visible"/>
                                      </p:to>
                                    </p:set>
                                    <p:anim to="" calcmode="lin" valueType="num">
                                      <p:cBhvr>
                                        <p:cTn id="60" dur="1" fill="hold"/>
                                        <p:tgtEl>
                                          <p:spTgt spid="4">
                                            <p:txEl>
                                              <p:pRg st="1" end="1"/>
                                            </p:txEl>
                                          </p:spTgt>
                                        </p:tgtEl>
                                        <p:attrNameLst>
                                          <p:attrName/>
                                        </p:attrNameLst>
                                      </p:cBhvr>
                                    </p:anim>
                                  </p:childTnLst>
                                </p:cTn>
                              </p:par>
                              <p:par>
                                <p:cTn id="61" presetID="24" presetClass="entr" presetSubtype="0" fill="hold" nodeType="withEffect">
                                  <p:stCondLst>
                                    <p:cond delay="0"/>
                                  </p:stCondLst>
                                  <p:childTnLst>
                                    <p:set>
                                      <p:cBhvr>
                                        <p:cTn id="62" dur="1" fill="hold">
                                          <p:stCondLst>
                                            <p:cond delay="0"/>
                                          </p:stCondLst>
                                        </p:cTn>
                                        <p:tgtEl>
                                          <p:spTgt spid="4">
                                            <p:txEl>
                                              <p:pRg st="2" end="2"/>
                                            </p:txEl>
                                          </p:spTgt>
                                        </p:tgtEl>
                                        <p:attrNameLst>
                                          <p:attrName>style.visibility</p:attrName>
                                        </p:attrNameLst>
                                      </p:cBhvr>
                                      <p:to>
                                        <p:strVal val="visible"/>
                                      </p:to>
                                    </p:set>
                                    <p:anim to="" calcmode="lin" valueType="num">
                                      <p:cBhvr>
                                        <p:cTn id="63" dur="1" fill="hold"/>
                                        <p:tgtEl>
                                          <p:spTgt spid="4">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build="allAtOnce"/>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5508104" cy="4464496"/>
          </a:xfrm>
          <a:solidFill>
            <a:schemeClr val="accent1">
              <a:lumMod val="20000"/>
              <a:lumOff val="80000"/>
            </a:schemeClr>
          </a:solidFill>
        </p:spPr>
        <p:txBody>
          <a:bodyPr>
            <a:normAutofit fontScale="92500"/>
          </a:bodyPr>
          <a:lstStyle/>
          <a:p>
            <a:pPr algn="ctr">
              <a:buNone/>
            </a:pPr>
            <a:r>
              <a:rPr lang="es-CO" dirty="0" smtClean="0"/>
              <a:t>    Cada mañana consagraos a Dios con vuestros hijos.</a:t>
            </a:r>
          </a:p>
          <a:p>
            <a:pPr algn="ctr">
              <a:buNone/>
            </a:pPr>
            <a:r>
              <a:rPr lang="es-CO" dirty="0" smtClean="0"/>
              <a:t>   </a:t>
            </a:r>
          </a:p>
          <a:p>
            <a:pPr algn="ctr">
              <a:buNone/>
            </a:pPr>
            <a:r>
              <a:rPr lang="es-CO" dirty="0" smtClean="0"/>
              <a:t>     No contéis con los meses ni los años; no os pertenecen. Sólo el día presente es vuestro. Durante sus horas, trabajad por el Maestro, como si fuese vuestro último día en la tierra.</a:t>
            </a:r>
          </a:p>
        </p:txBody>
      </p:sp>
      <p:sp>
        <p:nvSpPr>
          <p:cNvPr id="48130" name="AutoShape 2" descr="data:image/jpg;base64,/9j/4AAQSkZJRgABAQAAAQABAAD/2wBDAAkGBwgHBgkIBwgKCgkLDRYPDQwMDRsUFRAWIB0iIiAdHx8kKDQsJCYxJx8fLT0tMTU3Ojo6Iys/RD84QzQ5Ojf/2wBDAQoKCg0MDRoPDxo3JR8lNzc3Nzc3Nzc3Nzc3Nzc3Nzc3Nzc3Nzc3Nzc3Nzc3Nzc3Nzc3Nzc3Nzc3Nzc3Nzc3Nzf/wAARCACLALoDASIAAhEBAxEB/8QAGwAAAgMBAQEAAAAAAAAAAAAABQYCAwQBBwD/xAA+EAACAQMDAgUBBgQFBAAHAAABAgMABBEFEiExQQYTIlFhcRQygZGhsSNCweEVUmLR8AcWM3IkNENzgoPx/8QAGQEAAwEBAQAAAAAAAAAAAAAAAgMEAQAF/8QAJREAAgMAAgICAgMBAQAAAAAAAQIAAxESIQQxIkETMhRRYSNC/9oADAMBAAIRAxEAPwBIt5dPkjj8y0s2YKM5O3PH1orHpttJCSttBC6jPlli3fnOaDWTrFBnygzBOPTnnFXT3sk87bU2N5RU5OQe5AzWhePexilfsQrDpcXl7pEtmVkygXCnJ6Z/DtXEtLSAq0r+QzjcqNDu2j3zVFpliimRoQ/C5i9J5HfBI7mjUWl2104Ek8zMowrLIRxQ2OR2IT8Mg+5e1MBVWimZiACIdpHB55AFNnhSK2l06QvbwncZDkxL08wfFDm8LQvEWjv7lQBnHob91q7T4WsJNPtIp5WSSOTcWOM4IPYYpNZJfTF2FSuCLPj+3T/uHasMaKIVICoBnrQVrJI1GQgyQMnAAz80w+NXX/uZJCODCowfgmgF8iyXsycnachOSPrRFvl/kaqjhsqs4LWbbbyoVCycyLt47c5HSr9T09LG2WWMLJbTZCkAblYZ+8O3Tj3ps0D/AKeedp63+szSes7kgjPIHYsa0+PNFsdP8OWC6b5cYScC4jDgs2QQGOTnqP1pI8gFwqzXoIr5medW8aSPGrRrycAYxmjttaW5cRskZU84AAOKAvuEm+NgrfP9KZNIs5Bi6m2hCoyZBwOPbvVbEA6TkiKF/wBYSs4LGQpEkSBlOVOwHNHoLW3xhoICf/tisZmtbcqJFwWAIwu3P0BrbbyLIu9EYD5oy446DAUFThlhtrdAxNvAB7mMVgext5VaSKKBlz94KuKHeKpLuZ0iSznltNoLNCpYqTxkgfh+dJEoMVx5ayNgdMsRip0sbTkq/EOIJj1PYpGQzWybW6Hyxg/jVMlnC0THyYxkcegVm8O+IfsRa1lbzo2GNjnOf+fFGLh4nVniBCt0U9V+KZX5TByrTnqwaIhX8Cx37oEXAHYCjdjbRCI5jQ9eqj3oZdgNfyjrjGDRyyUmIcd2H61QrDNij6ld7FCE2iKPOf8AIKq1ezRfD8DBIw7uMHaB3zjpUNRklDRRLyNoPTknFa/E8ipbWUX8odjgew4prtyKiCugbMlhbQSPaoEQ75JMekdlFLU1riaQbR949vmnLTCGn0wgD1rM2cY9h+wrFPbp58npH3j+9CTpOwoJQyxxrtMg9I5KEdvpVP2uaF9yEZ/1DP71pZofJXBUHaOfOfPT/wBaxs+7O12x29ef6CpNlBAySg1O4hJKspyc4YcCt1t4j1CFsqIj25U0M/idiT/+Qru1z1H7GhIH3B4w8njDUxlfLQLg5C1ZZ+J7tZ4pbqLf5SsEHTAPXP5D8qBwxbm9WR/+sGjum6S9ygKGFAx2kyQjH9qDpT0IYQEdzJrmqLq2pxXITyysYTZndnBJz+v6UW8NfY9WlWG6AWZQWLDhyBgAg/HFYfFuirpFzDJLe2wd4wyQRg7gOefpWDw9dRwazBN5nk/w/KZs9M85oLl5ITHeO4VwJ6lrtyJNIa3S4mtVwB6Ocj4xzn8aWPGaWEXhhRatLJcedEm+XOQQCSMHvgmo3+seQDHdszwOcJLHyR9P96Xda1K1urWOC3eWYpIzMz7h1HAGSc8fSpPGrYMCZd5bIKyomHRLQ6jqltb5QCSQAlugHXn4r0qTTbnSr9ih32TgICPUFx0PORnrXmOnssU29mdN2Aroec59+3HNemaroP2aycWkm1pnUIqXL4KnqWBOAc0zzNZh31JPEUlSAJq1G10xrZts73EhQlXkk+4cZGPbpjHzQ/S5mnU7iMADgHmgfiCO406bTreWQHfbM0pXnawPH54FG7KRYZBFwr9MYo/CQqMJ2S+aDo6jNo19BpcM80iSMuVB2LnHOP6/oa88/wCoGmrdXs+rafl7eRgWGAAD0JHuPenKK5mj2+UpPrBZVTcx+nIoJ47muriyHnssMQb0xjGTx3xSmYrfoldFSv4+meaxuY9jqfWrcfApq0rVXktJ4JyDJneoHOc9x8df0pSHpBU8g9fmiul3hjtmQL5pLBQCM7Afbv1q2xeQkiHDkvgHmalPnsAcfnTLaR/ygZ/iHp9aXdFAm1Sdj0xg5+tNWggPOo6ksePxo2sCIRF8d9QbcW5/xUZBxGB2+P7CqdctmubhIl/+jCQfqRn+ophktPP1Ftq58x8fgDz+lYtOtJNV1G5WNtjSOzfd3YAUds0J8kDHPoCale9CUadbNHd6TGRkpaylvzrJcAefJ/7n96abfw9qMJiuQ6Fobc+kxkDaeeufrS7cW7faJf8A3P71EPJLHQZUaOoIi0K9mhWSF4uUHBb4HfFcbw5qDyEQtGE6Ykbn5zgYo1pGpWbW6KLhd4QcMcdhRP7VbJcCVrqERk93HtR2WWg/GAoB9xRfwvqqMoP2b1HA/iH/AGqE3hnVYRveOEj/AESf/wApwnvrO4kjeK4gIjbO4SfT+tR1W8t5IlSJ1YMTnac49zSh5NwIBEZ+NT6MTZ9MvNPiFzdwgQgjuG69O9WWer3NtbXBt5GXn0ZPKhs8j8c0w+KmVdAIZgdrJ+PNJ2oPERAiDnylPT3zn+lU0ObBp9zDigmZJ3eZ2kkleRz1d2LE/iagqFhxknvmu5MZ3Dp3FXb4yuccVT6k2ae5bY3K2inzI/NjwRsY8LnuPmqzKED7AoycgAcDNEdK0W0u4vNvfEGlaevZJ5S0hPyo6D680YsPB2l6g6wWnjLSLmc8CEKyGT4BJ/pQ6oMPm2ZBMdikdjBcO230nenX09j7Zxn55pll1l5dGiiuY5DcRt6WQgKwB4JHUH6Vfb+GL/VJJDHiKOBvL3ZGxyDggc89DzRbS9Ms9EvoZ9ZvLdIY2LuJZFVGOOOp9/pT/IHiMOJPYm+PbdWS31FRba81a4VpwInVWSJpAcKG56HGelMFk8XnC2kYvcxxgklMZAwM0/x+MfD2oWyxQ3VncZXDxK6uoYDO0HoT16dhSZ4pWGweyvLW7SC1uAQ0DRbmiIHOCP5frnGKRSKXHDMaBe7ueR9S5Y3UblZh8g4IoFqNnpk0kkU9xJJIFOVyzsvIHUk4OWHFcudXeK4MZnUxFdyOoBDDGRj9qEagVbyZBIJfKlz5sPPJxjPtztHWs8TxyGJsg22YAEMHvo9s2nPPJI0W3BD4JyD2IohoWn2+napI8V75kccW8ttxnI6EH69KvN3cpbi1HlqUYku3O4NjqOcAFjzVaTfa5by5VIZJIsu+ASjKNowmeucEfFV0Vcf3gXOCfjDA0rTbjybnSisd3tPnxZGH7/geDjH41n0R/Km35IKsQAffJq+Ce7W6gnkWPyr9gvlwkZGORhgOvQZPv061HxFKllILuNAiMjblVgSMH479P1rvMoBQhYFFmNhm2aZLW3kkVj5uwxIf9TdT+Wa54dubHSEuLgwyGaQbA6x5CKcZ579KUZda+2sMAquOMLzmt4vS1uUUhQFwMjBNeVdS3H3LanUdGekXHi61jkMc8UiQGNkJMTDLdQOntmvObq7Q3UxS4XbvbGVPTP0qGq6kskQkhl2TM+6RWOVGAQCPnmlWS4fzG/idzSqPDwbNe1QcEqtIZWkTyRlwM564AHf4olDo+p65dNHp9k03l84QABAe5zTb4O8ORvLBczApb3EYYDvgjn9674k8Sw2bf4ZpMstqgcgrAqhT2GcjPanfyS7laxuTWoVFHL7i/J4C8SWqCf8Aw3zQBlhE6uQPYjv9BUtKjuV1G5+1wyRHyVCrJGU79uPmiuka9rNvM0n2u5kRuGBxwP1pkm1m/wBQiSK7hSeJhw8igYH70my+waGyatYHqJGszM+hOhJwpUL8AOf9qW5mUurPk+gYB4H505eL9Mh07TJFgb+GzqVXcWI5557/AFpNeOWQBijlUG04B4qvxmDLoirOjk5ggbh5YJ7dao/8fMgIB45qyVZEUO6lVcelsYDD4PemrRNQ0jSbFGljiuLl/vs4zj4A7U12KjobBRRYcJyKMSmR1jQbmY4AUc0Ru9HaG3VWjknnYjIjjLIgx0z3PSmaTxPYurBbS3HsAu0/oKxT60pZo41a3Mi42qSuPzpP5LW/85HLVUAQW2Lj6Vc+WJJLRkQDAMq7cfgeayhFViQiqfhQKMzXAuCBsfcBxmQt+/ArDJGzyFpCCc9FOaoQMRpEnsVB+sO6ALy00Oe8gmhjie4Cli53g4AztxjHOM5rs2trNMz3c80sxOVcAYQ47AduKjpmrR2elTWSB9koYuiYy+Rxk9TzjijOlXOjQaXLeHS7fzo1y24ZycfNBXcamLce4561ZABAkF/cziF7eKSaSNmZZI4dxYYxuwBj3GarguZL0TWu2Ro3VFTeABkHocHGOe1NUfiwRuxjjVVlRDtAwFGPu/8APeli71AWtyyW8aeVJLv3Y5HuP160xPJsd8YZBs8dUr5AzY27MRIDlJCkkL5IVsenGO/Tg9j7VUt/ax6qkS+bdR+YGVC+MnHfPXkk/hUY73dbyQ7tyKTiM/fHtg9yOD1qIU295Fc36JEixjaki+tsHcPSOn44quy3iNEkCacmw6rbCGTYqpc+bvRwrBVPsMdhU9fv4L57aaIL5IixkEn1ZOSfmqLvXra/cieLYoI27RnPPfpisWozQyQ3jQyxsWkDxoOw3dPwFIXyXfQ4yMahFGqe5zerj0kY7AdqolbHeh6y+xqXmHHWtBH3AyWSuCORz71idhvbjvVztmsrH1H60JmieiaZ4tmlW1sUWPasOFII4IQ9sfFKMl1599JcS4MkjDJPbgf7VkgcwmGaFyHQhhx3FWXbLJI00YVQxyyj+Unr+FSpQlZPEe5Q1pb3G/T9Si8iN8hsEjHTj2Nb7a8ubkuofbat6cr19qT/AA8y+e0TspLbSoZsDGfUPjIpy0W4WCXMao0Tfy4yKi8isKTK6BzAJgvxpdJIkluilRGY1G4YJ45OPbmlJkeQ/wAHspLc4J65+vApo8eXTT3jodu2IKAQuCM8gH4FK8G5QJFI4zwe/arPGGVjJN5HVhEi1s6nbcyNEhyVYoWB+gFX22ly3mDbI2D3bvVUUSO6qRlhJtx13A/P/OlNWhPDa2IcuoIQM7SHAGeelMdioiQBPrfTPL09beS2hEm31Pnkmhd9o0jiGOAkSs+PUeNv1/Wiza1H5IljV3U5IdlwDg4OB1rDdajvjeUZUY3BgfusOxplV7bxcdTmTrRNFxoKQW6xLIz7RuJ5yx7nAoDJbwxlDG6OznCqoPB+elH4Zxq9kxS5mjmQcKjEbT7/ADS7DIY9UMl0uXQneM/zDirvIZVUcYpNJ7jPpv2W1gjlmtoprhDtCrHjr1H780UvLXRdWtXtSVsrh/uNH/mHPI6EUp2l282oky5EMeZHQdGIHAPx0/KtWlyMZ1aZiFUbiPqf6815LA7yYylRyOCYYrDUIdRfTvJeebjb5Slty9j9Diid54P1wxK0tsqtIfSjOoIbGCOvxTVqXiW00eyZbRQty4+6B6ix4ye5JoJNqGrRpcyavfC33xGMIqDCn23ckNz7E1lRttOqOo6wJWvFj3FhUuLS5ntpUzeQHaFPO1vjH/BWOeeRpCZMGQHk470/+DEsLm51K6Qs8v2cM09wFC56cd8/2pM1uwaKeS4Rt8bOSSO39qb+T58GifxanNfUHNIzHJNc3HseKjtbGSDj5roFN2In3Svs1IAFW9xVYBzXTpImqG+8frV4UmqHB3H61syFIbNSEQEszKAFHJJNFZbiLRbd7WKCO4eWMx3Dn+XcBwPkY6/XpW60ltbDTkuYY4xO0YAd+3zk0u3twjEiN1Yty23OP1rVXr5TC+tg9CFNDFs0riFi2Y8sGHK/X3HepCS8tLr+Ax2Eny+Mhv6UEkcqqFTsbbjI9j2+lbNPvZLeKNhI/wB/BBbjjFKNGknZR/IYAASzVUvrnzbu5jwZmDMVwOgx0/CoWejXV00Udspd5DhSo4+TnpTSNY8yINbxxBSMg81ZLqItYpmVke6KjiJcbR3yamZ7EXAIxVDtpn2n+H9F02B5blmu7teBuOEBz7e/setENKt9GtY1k1FYBBIwEi+SjrjgYPcD6UifaLq7mZ1YKhkwXY4GaatDksDItrLdtLK/BjaI7HX29wc96TYLF7J2UIiMMAhfUPCGm262otPMlsrrKxs5OeD0yuOPY159dQPZPqNpMm1omJ25z04r1S31izs7KOGSGWWRGcW4H3UIwAGbtmvKtZuprzVLyR0XzpS+5Y+nJqqlSRp+5Lb11I6BcrDMQeeOp9qyamySXUsydXcmpW0exMl41dTh0OdwHuKlHCsuXddwyQAelXO21qsQBmyywKpacH1zvhj/AKRmtVgZLgS3mQFEoCg/A4FCSwVHCjnkDnuf7UVsdy2dvDGpbc5ZlH81TlfqGjEHZs0qNZ7qe41CVNsgKqytyuACAPbnHTnirdYllurtLe8MafZIFkRQA3mOc4z2z1/4aFafdKHupFQ7nZsqzYVUPOMe/H6V2OVW1ObyzJKSqLG7rg7sjk49if0qpeKoFES2sdMM2Ns+ra7c2twFh2Ku8rkKcAEE++M9DVvimztdNSWyhlacrGAXJzuJGc0CD3dhqckEDzeYcRszP6mBA6n34qN7cymJPNIfA8ssBjkDFRXVs1gb6ltFqrWRKARParEgAA+8e/FD8HcQDnmtFnNsuNoIy/Cr3NdvLWa2kBlTbuyQM0Q6ORLfNQZnGVOK+2kmusxLertxV1nbtdXCQKVV5DgFjwPrRiKn0RjC4Yc1Q/lb257/ADTVff8ATzxHZjzDaJNEeQ8UgOeM9KWZdK1BJXVrKUEMQRim4c9QdEumJuFjdzjYg3EdAOw+tZMksTjHHFEFi8m3jLN6mAO3cB2rAxJYlsZJrbAR2ZwEk53NtJ6jAr4SkI8WOCc/SqgcN9DWu2tWf+NNlIc9cct8ClFshKpY4JusJ3it4nlcJHkkHbkn6CuSajKrO0YAWQ8MRk1klvB5hXYHg6CNugHxVURiZ9r7hGRjr0pPHTplHPBxEtbz5ztJLBMkKeMHvgU2aJHHJfwXWfRGN7DuTxjH40swNEm4D/yKAM+4o3oFyYEndhu2pjn2PQ0m8Hj1KKepo8Q29rJNDd3k8vnZK+TCmACWJ3FjxjgfPFLNhLuu974BwTyfj+9MGsvO/kQyxMNsW/eRgchu/wCNAba2jinIlcGSMj0qc5plX6YYllLWdS4xBxJKyncxJx8V9p7BrXDcbSRXbq7Rj5MJCueC0npFZLS3ndJAJgiq21wOeaP6m3cdxe5mcZlZexc0XjJCuyyhQmFjGffqf1oz4N8JQaismoazK0NjGSVIYAy49qchf+FLB2sbbT7Ms49InQNuBHJZic4oP5SI+ZsV+FiP6nk8bG31A/Z5RIm8EMTw2P71PTnd9QkZjuZkYHacbhkdKafEHh3Rp9Pn1Hw5Ii3dv/EktIZzKvljglAfUMe3SlfToyusKokCBifX12g4/wB6pptFh0RToVOGfXEZt7yMyiSNjtDZ5PyfzzTLoHgHUPE0oktHMNiG9U0v3fnbjqay6RZxaz4q0+C7lwrzMZ5MjCxqMkk9s4/WvZ7nV7dNNgt9MIt4XjYx7eCFBwD+PWtc/LiIO4Ji0jwxoHg6yeK3V5bmQZluJTl2x9OAPgUt63pVpq6vmJJBn0hlH9ORUptSmhllS6DF8HDHJwe+QeorIdTPnBDb+S2NwI+7IPdff3pYVR7mFm+p5ffWj2d08Egw4P3fYZrlvFLMxEUbSEDJAGcD3r0bWEstQjcyxo7jnJAz+dDrOzisrmfygCJAMqe6n+/70O4chjsbPRfDN7KvhzTor2QyuYxE7n/N/Ln8Mc0v6j9l/wAQutxIbznyMH3NX2TOmnyQsxXsMEDGFGP1GaDXBaS4ldlTLOSePmrVByTnszy9W3gbvYVZLBhQ4Zee3SqlGFBIzwP2qccmCTIMn69KQP8AY6TtIt7gup2jk8VbeXEkhALAIvAC8VcqG5h3WSS705Zcjn6c5rNJb3LZ3QPkdeKSwHLsxw3j0JS+Hfan0qxbV3j3ofwPWoxArJtYEE8HNbbe5VAfNBAKkAjrmuYmciqT3MZJ3Kkh29t1GND86OVmLCSErskVum2qLi3EhUqQVcZDEfd5rZZaYxnCSkgMxTqcE4yOnxS3YEZHohU77hPW7jzbJLi2mHpXZtI6D357cik2OZ459+9hjqelHriGWzt5HkKy2rShS6n3Ugg+2ODQExhHkSQepeBRVgAdRDkltmq6cSp65FJ/lJTn86zw3EkO9VYhW5IrTazK0GyTBx0+lUzmH+GVB2k+rHtRTj/Yj5cavAnhGKC3EZkt4o95zyxYc4+hJpFuZfNfzmZgfbdk/wBq1Xoe3BkQZt2G0BScYPQfl+1D2ZWAIznvnvS60zSIdjH1CHh+6jsdct7p95SNiTzgsMcjitN8lsviO7+yofsrt/CUYwu4A4+maCAnPGaJWkym4kdwVyf5+QeBin1p/wBAYknVjv4X0h/sEt64HnSRvApB/lxk/oB+dFnbiNQ3KQ+ge+Sf61foMUdjYaTa53GQBnP+qQHH6EVhhLSkdsLtx7E81mk2kRbfrMN7dyzToZ5Cz/dLHqw7Z+nT6GhySMbiWCWQ7Vw0eeg+ladTIXbK4K+W/qz3HQ/pWTUIjH5M6HkZU/0rc0kTQepCR2jk3qeK0RkymHacMePpWZm3wjvW2zT+Ii46uM/Axk1wr1hNLdRhkYrEGXk7S5zWS5RftEv/ALn961xsHiO8ZDKv7Uv3mqA3c5CNjzGxz816HDoZJd0zzwBzChP3RwKjUmkcqqk8ADjFVkmvP2V5DOg3IhkIHD9c0yu8d1psisrf5vNi++vyPf6UhK7IwZSQfcUZW4mW3ldXIZFVlI6g5FTXVcjuyyi0BMIlV5BJHIrGdZ4W4Eq9Px75r5IsIxZQcEA13WJpFmjlUhXkUlyABuOfaqknkCH1dTzwKIH4zOIDETdCXRGERUIOQrDimPSpUnt4o2XBBL7h/LtH9zSs0rhVAIxn2FaRczR20/lvt/8Ahz0A9xSnTlHcuIko9RM17JHNlre4idfLHTrkcdjx+tDNRUbi6klPSAxH3h2J/wCdqpeV1uI2U4Ik44HvXZJpDHIpbK+oYwOx4qkDOpDuytYCyOwIBXkgsB/Xmvo7eWUgICSeorOjHPWnXR9QurW2so7eQRqzOzbUHqOe5xzXO3EbORA0y6LZR/4VfRapdJCsm0QRySEEMuTnocDmgTWEwYhWRgO4PWmy8uJLlrg3BEmAcblHHWlPzpA7cjhjjgVlDBt2FauZ3Ny+H757X7VZhJ0Rd0gU+pPw7j5FZrA+feqsoVRn65P1NFPD9/dW10GglKHPYCu+IXP+KswVAWAY7UA5z1wBVJAQaJOpJbDPVNe2WttZFQFERDjjHIwf2oVOqpqEvljCudw/esWsaldy6db+ZKGxHj7i+30oc+oXW60Pm8mMZ9I/2peDeUxvWS7UgpEsUg3Ix6GhodrjT5IlbLxHH1wea5f3k5bJcZJ/yj/ag+lXU63EoD8GU54Hetb9tmj1CcP/AMuc8kNRe2j2WskoPrIEa/U0sPdTI0xV8YUkekdQ1GLS9uPsFp6x0DfdHX8qdVm9zH9RmJCpIRwq5pRuVH2iXn+c/vRQ31z5Eg8wYP8ApH+1Lc1xKZnJbncewqkvg6ilWf/Z"/>
          <p:cNvSpPr>
            <a:spLocks noChangeAspect="1" noChangeArrowheads="1"/>
          </p:cNvSpPr>
          <p:nvPr/>
        </p:nvSpPr>
        <p:spPr bwMode="auto">
          <a:xfrm>
            <a:off x="63500" y="-447675"/>
            <a:ext cx="1209675" cy="90487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48132" name="Picture 4" descr="http://t1.gstatic.com/images?q=tbn:ANd9GcQQ8UsaHAa_2xkm1PM048aP21Up19C8IbzDfs8-_CEdaAYMVD8m"/>
          <p:cNvPicPr>
            <a:picLocks noChangeAspect="1" noChangeArrowheads="1"/>
          </p:cNvPicPr>
          <p:nvPr/>
        </p:nvPicPr>
        <p:blipFill>
          <a:blip r:embed="rId2" cstate="print"/>
          <a:srcRect/>
          <a:stretch>
            <a:fillRect/>
          </a:stretch>
        </p:blipFill>
        <p:spPr bwMode="auto">
          <a:xfrm>
            <a:off x="5508104" y="332656"/>
            <a:ext cx="3384376" cy="4464496"/>
          </a:xfrm>
          <a:prstGeom prst="rect">
            <a:avLst/>
          </a:prstGeom>
          <a:noFill/>
        </p:spPr>
      </p:pic>
      <p:sp>
        <p:nvSpPr>
          <p:cNvPr id="6" name="5 Rectángulo"/>
          <p:cNvSpPr/>
          <p:nvPr/>
        </p:nvSpPr>
        <p:spPr>
          <a:xfrm>
            <a:off x="467544" y="5157192"/>
            <a:ext cx="8280920" cy="1384995"/>
          </a:xfrm>
          <a:prstGeom prst="rect">
            <a:avLst/>
          </a:prstGeom>
          <a:solidFill>
            <a:srgbClr val="FFFF00"/>
          </a:solidFill>
        </p:spPr>
        <p:txBody>
          <a:bodyPr wrap="square">
            <a:spAutoFit/>
          </a:bodyPr>
          <a:lstStyle/>
          <a:p>
            <a:pPr algn="ctr">
              <a:buNone/>
            </a:pPr>
            <a:r>
              <a:rPr lang="es-CO" sz="2800" dirty="0" smtClean="0"/>
              <a:t>Presentad todos vuestros planes a Dios, a fin de que él os ayude a ejecutarlos o abandonarlos según lo indique su Providencia.-</a:t>
            </a:r>
            <a:r>
              <a:rPr lang="es-CO" sz="2800" dirty="0" smtClean="0">
                <a:solidFill>
                  <a:srgbClr val="FF0000"/>
                </a:solidFill>
              </a:rPr>
              <a:t>3JT 93 (1902).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8132"/>
                                        </p:tgtEl>
                                        <p:attrNameLst>
                                          <p:attrName>style.visibility</p:attrName>
                                        </p:attrNameLst>
                                      </p:cBhvr>
                                      <p:to>
                                        <p:strVal val="visible"/>
                                      </p:to>
                                    </p:set>
                                    <p:anim to="" calcmode="lin" valueType="num">
                                      <p:cBhvr>
                                        <p:cTn id="7" dur="1" fill="hold"/>
                                        <p:tgtEl>
                                          <p:spTgt spid="4813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to="" calcmode="lin" valueType="num">
                                      <p:cBhvr>
                                        <p:cTn id="27"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936103"/>
          </a:xfrm>
          <a:solidFill>
            <a:srgbClr val="002060"/>
          </a:solidFill>
        </p:spPr>
        <p:txBody>
          <a:bodyPr>
            <a:noAutofit/>
          </a:bodyPr>
          <a:lstStyle/>
          <a:p>
            <a:pPr>
              <a:buNone/>
            </a:pPr>
            <a:r>
              <a:rPr lang="es-CO" b="1" dirty="0" smtClean="0">
                <a:solidFill>
                  <a:srgbClr val="FFFF00"/>
                </a:solidFill>
              </a:rPr>
              <a:t>Llevad una concienzuda observancia del sábado </a:t>
            </a:r>
          </a:p>
        </p:txBody>
      </p:sp>
      <p:sp>
        <p:nvSpPr>
          <p:cNvPr id="4" name="3 Rectángulo"/>
          <p:cNvSpPr/>
          <p:nvPr/>
        </p:nvSpPr>
        <p:spPr>
          <a:xfrm>
            <a:off x="611560" y="1412776"/>
            <a:ext cx="5184576" cy="5109091"/>
          </a:xfrm>
          <a:prstGeom prst="rect">
            <a:avLst/>
          </a:prstGeom>
          <a:solidFill>
            <a:schemeClr val="accent2">
              <a:lumMod val="20000"/>
              <a:lumOff val="80000"/>
            </a:schemeClr>
          </a:solidFill>
        </p:spPr>
        <p:txBody>
          <a:bodyPr wrap="square">
            <a:spAutoFit/>
          </a:bodyPr>
          <a:lstStyle/>
          <a:p>
            <a:pPr algn="ctr">
              <a:buNone/>
            </a:pPr>
            <a:r>
              <a:rPr lang="es-CO" sz="2800" dirty="0" smtClean="0"/>
              <a:t>Nuestro Padre celestial desea preservar un conocimiento de sí mismo entre los hombres mediante la observancia del sábado. </a:t>
            </a:r>
          </a:p>
          <a:p>
            <a:pPr>
              <a:buNone/>
            </a:pPr>
            <a:endParaRPr lang="es-CO" sz="2800" dirty="0" smtClean="0"/>
          </a:p>
          <a:p>
            <a:pPr algn="ctr">
              <a:buNone/>
            </a:pPr>
            <a:r>
              <a:rPr lang="es-CO" sz="2800" dirty="0" smtClean="0"/>
              <a:t>    Desea que el sábado dirija nuestras mentes a él como el Dios verdadero y viviente, y que al conocerlo podamos tener vida y paz.-</a:t>
            </a:r>
            <a:r>
              <a:rPr lang="es-CO" sz="2800" dirty="0" smtClean="0">
                <a:solidFill>
                  <a:srgbClr val="FF0000"/>
                </a:solidFill>
              </a:rPr>
              <a:t>6T 349 (1900). </a:t>
            </a:r>
          </a:p>
          <a:p>
            <a:endParaRPr lang="es-CO" dirty="0"/>
          </a:p>
        </p:txBody>
      </p:sp>
      <p:pic>
        <p:nvPicPr>
          <p:cNvPr id="49154" name="Picture 2" descr="http://t0.gstatic.com/images?q=tbn:ANd9GcSdQGorivGZt3b5gLkncb8jfc-BxnGv_AvLnMKb2zU1y-qgw3k6qA"/>
          <p:cNvPicPr>
            <a:picLocks noChangeAspect="1" noChangeArrowheads="1"/>
          </p:cNvPicPr>
          <p:nvPr/>
        </p:nvPicPr>
        <p:blipFill>
          <a:blip r:embed="rId2" cstate="print"/>
          <a:srcRect/>
          <a:stretch>
            <a:fillRect/>
          </a:stretch>
        </p:blipFill>
        <p:spPr bwMode="auto">
          <a:xfrm>
            <a:off x="5868144" y="1556792"/>
            <a:ext cx="3096344" cy="2304256"/>
          </a:xfrm>
          <a:prstGeom prst="rect">
            <a:avLst/>
          </a:prstGeom>
          <a:noFill/>
        </p:spPr>
      </p:pic>
      <p:sp>
        <p:nvSpPr>
          <p:cNvPr id="49156" name="AutoShape 4" descr="data:image/jpg;base64,/9j/4AAQSkZJRgABAQAAAQABAAD/2wCEAAkGBhQSERUUExQVFRUUFxUXFRUXFxcVFRYVFRUVFBQWFRUXHCYeFxkkGRQUHy8gJCcpLCwsFR4xNTAqNSYrLCkBCQoKDgwOGg8PGiwkHB8pLCwsKSwsLCwsLCksKSksLCwsLCkpLCksLCwsLCwpLCwpKSksKSwpLCwpLCwsLCwsLP/AABEIAMIBAwMBIgACEQEDEQH/xAAcAAABBAMBAAAAAAAAAAAAAAAEAAMFBgECBwj/xAA/EAACAQIEBAMFBQUHBQEAAAABAgMAEQQFEiEGEzFBIlFhFDJScZEjQoGx0QcVkpOhM0NEVILB4RYkU2Jy0v/EABoBAAIDAQEAAAAAAAAAAAAAAAIDAAEEBQb/xAAqEQACAgEDBAEDBQEBAAAAAAAAAQIDERIhMQQTQVEUBVJhIiMyQnGBFf/aAAwDAQACEQMRAD8A4bSrIr0JP+wPAgXDT9PjH/5oJzUFlhRjqeDz1Srucv7EMKOhm/iH6UJiP2MwDoZf4h+lZ31daH/Gn+Di9KurT/soiB2L/UfpUfiP2bxr0L/Wh+dUU+nmjnNKrg3CCBreL13qCxuARXIW9ge9Oh1EJ/xAlVKPJGUqM9lFL2QetOyKA6VFnCj1pDCj1qyAlKi/ZRT8eXAm29U3gJRb4I2lR8mDUG29PDLFvYE9KHWgu1IiqVSMmXgUz7MKtSTKlBx5BKVFezCsrhRV5ABKVSsGXoeuqpOHIYT2f6/8UuVsY8mmPTTksoq9KrmnCsJ+7J9f+KdHB0XwSfX/AIpD62pDV0Nr9FHpVdm4Qj+CT6/8U03CsfwyfUfpUXW1MnwLfwU6lVql4djH3X+v/FR82VoDsD9aZHqIS4BfRWL0QtKpObAAedMHCj1pykmInVKDwwOlUrHly23NR+JQBiB0FRSTAcWlkapUqVECZFe3QlwPlXiIV7fj6D5UMkmsMgOcGKT4BSOlFVildmGOAtcvZWcxysXNVnMcKFvV3zZwKp+YOCd+g3PyrkdTWk9joVSbic94iAhiLfee4H+9c7la5NWrjLNzLIeyjZR2AHpVTNa+jjpQq6QqVYFZromAwaxSJpCoElkQ60WIiNwetZgystUhFkbkWvWey2K2ya6q3yRfs1z13p98Ow79qkEyV77WvW0mVyXubGkO9ezSq/wQbEkUyalJstcdqAlw7DqKdXZF+RNtbaGa2rWlWkxpbkhhMTa21WfAysdJ2saqMFTmDzErYW6Vj6iGVsdrp+CyJjSLb/0o5J3O9+tViPMz0sOtSuX4x2XYDauTZS8ZN8XuSEzkNa9RkmJubXNyazmOOdetr9ahpswa96CultjWZzEso3NQck29GYrFs2xqOc11aa8cmOwfzKcEKAOgoA0Vjktp9RQlbII5HVP9SMh6DxRuxou1BT+8aYkZXwN0qVKiAMivbiPsPlXiMV7G/ePhHyrN1FvbwMhW5vYmDIKFxWPCjrUJiMxIHWoDMM59awS618GldN5Y3m3EEjSstxYMQNqhsyzBijC/3a1SbVIT5k0Li2+zkP4f1r0NfT1zgm4rg5U7pxk0mUjHYFWO96EOUJ6/WpPEHemL1rrorS2RnndN+QL9zx+v1pfueP1+tHxIWICgsT0Ci523O3yBpRxsylwrFFtqYAlV1dNR7Ueir0BqmwD9zx+R+tZGUR+R+tGFhWxQhQxB0sSFa3hJX3gD3Iq+3X6Ip2eDGHhC9L0amIAoezKF1KQHF1JFgwvYlSeovTgCjrSZ9PRLdpGiN9q8j0WIHlSkxQ8qYRtRCgEljYAC5JOwAHetHex02ItcEHYgjYi1K+JRxpQfyLfbFIVNCTYFG6j+tE6N9gT12AudtzsK01g96bHpaV/VASvt9gP7nj8j9aX7nj8j9aNvSvTu1X6M/dm3yNQZMnr9aOhyVetbYdqOgHy+tJsrr9G6u6xeQdcpS1GwYXQNjtWwQ9LE9Sbb2Atcm3QUSsfyrJKqt+DRHqLfuYDicCG6mgnyhPWpto736fWmJMObVUaa14Qb6m37mQc2UR+tBS5Qnr9anMRF60FKK0wqr9CZX2PyVfMY7W38/wA6ForHsNW3r+dCVzVyzTe84M0DP7xo40DP7xokZhulSpVZDYV689mXSPF2ryGK9bhU07E9K5f1GSio/wDTX03LIfMpdN96qeZTHarTm2F1DvVTxuEsbXrh9zc6KWxrhJtxW2K/sZR6g/1pjCI7MVSN3ta+hb2vcC/lexrOJw0soZYo5GZfC66bFW+E37+le8osj21/h5e2Lc3/AKVWc71tgNHOi5luXzI9d+mjWNV/S16kJeGJzFBKq6zO0qrGoOteUSG136dKWD4QxMvOAjKvDGsmgjxSBjYBCNj0NaVbDG7FduWc4LTgc0y3Vq0YeJo8TOiFFKloOUwRmPcFj/QVA8J55Fh8DjFkEbs4h0RSKSsmlt7r3sN/wqKXIsQWdRBLqj98aT4bjUL+W29YmyadIxI0MgQ28RX4vduOov60nt14xqG65/aXNTlgxErg4UxmaK0ZQWWPljmFCwPh1X2AHfen8Fj8v0rEzYUwR4nEsVlBJETe4YdtmvaqFjcrlh0mWN4w1wuoWuRvb02pvDYV5W0Rqzsdwqi5sOp9B6mr+PFrOrYruyzjSXU4/BSLB44iIcNIqRyrq8Rmuq3YWDaLdjW2bY7Lo+dJFFh5GvhdCMhZQCSs5UAdhuaqsOUzlmj5EhdQpYBSSAxspPoSDvRS8NYsRzyGJlGH08xW2fexOkd7KQTSXXBf2G6pei14DF5dHOzRHCroxYa8itdYdAI9n22Oqh4MRl7trf2chpMU2IMqsZmuzGAwHqB8vKqpNlM4VHaGVQ5AQldmLW0geRN9r1mXKp49OqCUGQlUuhuzDsB51O3D7i9T9BnA+NjgxYaXQEdJUDSi4UkHRfyJGxNSeXYfLSsDythQUhxSzRhT45ifsmUW6ADwn1FV2fKcQJFjaGQO9yq6feA6kdrDvWr5JPrMYgk1hdRGn7vZr9NPrTJRhLfUCnJeCYxrYJ8v8IhjnEcRUpZ3kcHxAnSHUnvc1IcKZfhvYlmnTDX9qCM+IF7x6RdVPxW6VTI8E5lEIQ80uE0HrrJsBUnjuFsXHM2GMbuU0uQlzH4hZWF9r9R51brio41cgKTcs4LDicbli+ziKOJkaaTnuVJlSEONG/UA3/hFSmTYTBTTxRlcM7mSc2hUiPkKv2fNB2LDaqDBhW1aCra76dFjq1X923W9TbcPzwrHI0bqZJHjSNdQmBVbk7djvSrIRj5Hxk34JqLFYNA4ZoFlOHxCEwB+VuUEYt3k2b6UzjJsEsEgDQNIvs5jZRo17rzVOkagLXvcmo6DJXJdQnLMUTTEP3RbDwkd/wBKalgZUVzC4DFApKm13IC+tt/xpOmPsMPz98M3LbDmNW5jB447MpQrsxcKO/QHeoiRh51ITZRNHFJM0X2cUvKZhe5Ow1hDvpuQKZxGXyLp1QSDWdKjTcliL6duht2NFFpEIqYDzoKW1TqZJNI5UQyKQLtdbWuCVHzNrAVGLlczIzCJyEuHOkjSy7sN+pHetMbIoBplKxiAG473/M0PROLkB6eZoauZF5bN96xgRoGf3jR1Az+8aNGUbpUqVWQ2Fd5PGsqi21cGFdJxqkbhia5n1COrT/02dK8ZLNNxpKV3sRUeeIu501DYKJpLgeXSoPHqykg3rnwojJ4NjswdDyniOBIcUJCxMpw5REYxs2l2Js46Ad/Snp+OVEzTcga2mWUFXHuogUISw6+oqi4VjoX5CpDJsqfFTpBGQGkJ3boABck2617CvpoqtN+jzkrpObSLFN+0FH0B8NcI2IYePoZ2JBAtY2B70h+0IaSjQPpOHXDkrIEawYtqBVfCd+1DjgJ2dAuIi0ukraiCCvJ94MgN7Hsahs8yf2cxESrKk8QljdQRdSbdDv1q4xok8EcrluTOdcetPDPEIigm5IU8w6gkIsQxA8Rbf607iOPV5M0UeHKCVIlH2g8BjINwbXN7d6YyLhPn4XEkqy4hJYI4tV0A5hF9Snr1o3Cfs/C4mJZJVkQzGGVRdHB0M113JK7daGToTwT95rIzjOMIMW8KYmElFlLvIz/aBdBGkFAC29tzURw1xD7JJK2jWssbxEXswVySpBIIva21TOL/AGctrUxTxtC3NJchrxrCLtcdWNqFfgORow8E0cwaNZYlCsryIz6GIB6FSQaJSpSxnkjVjeR2bjCR45lQMvMgjhjbWA0fLbUTdQNj5DpRuP4wMoxIaI2xCwadMlijQC1ybbqxAuKYyzgUvLJFz1Zg7QqwR9HNCgklrgbHawqv4rAtHpBkVnPNDIAw0GMgC7HY3vfalYqbwhmbEsstbcYai7LFZpZYJJNUpZLwlTaJbeC+n+tYwvG8sbElA3/dSz+KQmySIU5Y22IvsaiZOGZUhafUhjEKTLJY2dnOnkj/ANwaHwOQy4lXMVi0bRApYlisrBeYLfdUnf5VWivkmZEhgOIEw8vMihexjljcSTGRiJCDdbjStreW9ZTjdlcECQIsIiVdSeYYkgrpK7dO1bJwM+pUOJi1yvIkC6WIkMV9e493cEfhQHCGQR4vE8qVygCSMQOpZLgi/a3X8KtQqw2TVPIBmebiTFnEpGI7ujhAe6adyR3NqseK/aMJGlvAwWVon99WZXi8tQtpO3y3oLC8Bu8aN7RH9qJGhuCFdEvYuxI0avL1oPhTKIsQmLMr8vkwa1kJJVG12LMB7wprdUo/4L/cjL/R6HP39rGLI1MJRJpY9QBpClgOtu9qncLx1y+WI4G0o8znmS62ImBBCsR4bE7VHLwS4neIzLpUQlXCMVfnC6+i/ie9PPwlJEHLyxBhP7PGpDHmSeHTY9gQ3fpalSdTHpSN8FxRIuoLESphkjVWZRpaRlOrwr08I2ovGcSySMzCPQW5GsahoYQkGwGm+9tvKhcz4ffCjU0qNpcRyKPCQzkAFQT4lHT8acwOWNNC8qOhKFxywNch0C+4BuL9rA0p6fCL3MZhnTSpOjxFlmxAnUCUgLYKCjbbg6e3nTqcaaDZcPZRiFmC6xsFUrpuF369TQy5TOTa6LfCrir2bZGbTy//AK9akM44RAc8mQMFbD8yNi2tFmcJfX377fOhWkshsDxTynkdoS0jziYPruQoYkR+IGwttcCnU47s0uqEuksksnLZ1MdpBa263Fuux3pniPho4dDI0yeKSRYorMXYJIVPi8gBe5quyRHrWmEITWQG3kp+LHiNhYXNgOg36CmqIxo8R+Z/Oh6wR8m67lGDQU/vGjjQM/vGjRmG6VKlVkNhXVnyaT0rlIr1TFlQIHgFZepjnBopfJzbKcpkVrgXJo7F8BSzG+ixPlV9/d4XooFPQystZFUsmjOxyXH8OND4WFtO34igMOXhdZI2KOhurDqD02roWdvraTVvYsfzqKlyjDNg1cERSBYWdmYMzamtJo0tubb2I2r02vRCP+HC7blNtFZmzzE6g3MIIV0FlUDTJ74sB1PnUdLM7LGrMWWFOXGD91Ab2+tdLiyfCRTo9kj5eJhEL80Sc+M++0i38Nr3uaczHIcDLig0oROZNiLhJgRLGEusjWPgJPalK6Of4huqWOShYzi3FyqqPO5CsrDop1J7pJAuSLDrWkvFOJZ1kMp1oxkUhVB1EaWY2G+x71aspybAyxCQxAFpmWSMybxRKPCVLMNza+rfraofgt41xWI8QEfs+LVDIQL+6Ev2vamKyDTekBxkmk5EZDxLiV0aZ2HLLsnS15NnvtuCOxpxOJsSZ1m5zCRFKKwsAqHqoW1rVPDhzCLgn1iPmxxxujpLu7F/GNTN4ttugtTHGeTYaKNJMOFQiXQULAuylL3BDEMAepqoW1yeNJbrmt8kdg88niUCOZgFkaUbKSJG95gSL3O9DY3OnkSNHb+y5pDHqxlYE/gLfnVm4YyDCyQRmcRkzLMS4kIdStwgN2AQ+ljepPKpsOU5ZWGR/wB3yadTqtz7RL9nfsSCDfrtSp2RT2Q2MXjdlYkzlpcHFhVUpHG2truXLud9thpW5vatMhz1sFJI6oXkdCiNrKqgYWOpLeLsalsJwxhtHNLIEOERrc4X9o1Wfa9/dtW8+VYM4rERxRRlMOgN2mLGRnCk6VuAbXIteh7kcYwTS+clfy/P8TEnLjlYLdj0BIL++VYglb+lBYHFyYeQSQuUdb2Ox2PUEHYg1eUyLAjEyoAGTTAUPMUohlB1jTqB6i997VWckyqBseIZ5FMQklUMGsj6b8tdZ6KTYXpsbIvOwMov2AnifEldJlJH2lrqu2v3whtsN+3SgYMS8aSIrFUmTRIBbxJe9q6PjMswki4OKVYo9CYtlhWVWXmCxRWcHcHra/pVN4qwcMUkQiXQWjVpFBDKG1DdbMbX3uCe1FXbF7aeQZQkt8jsHEeJNwZmIPLuCF/uxZDYjYgWp3FY+WX+0lY2k5u9haSwXXcDY2Aq14nK8LLi5ZX5Lq00MZIk8Sryl1EKGAAv97eq9lYijzBVbS8KYlkGpvDpuQjE9DY2NJU0/A3DQPi8zknsJJdfi1C4XdgOpIF2NO4LFzR7RuyC7HYLcFxZrMRcXFWF8swrNaUrCGx0nhSUFWUxEqxsfCGIA9Kaiy7Bl1EgKWhnkZBKAjGMgRlTqJViNrd70Gv8B4Ihs2xIj5YmfQE5dvD7nwk2ua1xGcYpwA87lVZHA8PvIQUubb2IG1OOuHOGicIvOnmZLGZgsSXUgnv02uakMzyeMooh5azHEiEDmeB4yhOrcsSNQ2apqXoshMbipJbc2Rn0liL22Mhux2Hc1GYnapTKMOkuIWKbYPriUhiNE26o23Uah/WhOKMDHBOYYiTykVJWJJ1zWvIRfoNwKZF74QDKDjm8R/H86FvT+J6n5n86YtWGPLN13gVBT+8aNoKf3jRozDdKlSqyGRXtTDxLpHyrxWK9KrxGRCH17dAO59ajrc+A4l1x4VRfaq9Jmq3sKq83GNwQST5VGJxENW9BDp22O14RMY7EXkbbqx/qajtSJaUxkIzFBL93WouR/tfzoOfNyWuD370ZguKwkUKOsj8nEmXlgKY3jYEaTfoVYlgPMV3bK5Qri4rJyE1Kbyx2CaK5ASxO5BBBI87HtTsQV2KxQ62AZnHuqBGLt4jtf0ofMM15/LVdQVJJJCzqA1n1WQG5JHi+W1SWA4iEaKgEx0QyxFFCct2ckrKSd9W9qVJWdvUo75CWnVjJCY+GCZA5FrjZiGC9Ol+lVqTLtTqiqSWNlGlh3APboL7mr0ccBhpIlilOqCONQ+k6ZEO51FrW6dBW2YcRkS4h5FkCTRhIraS8NrEkAHYN6G+1CpXYxoI41+zm0uGCsVYC6mx6jf8AGnhg9NiVZdXQlWF/kTR+e5qs+LEpDFBygbAJIwQ3Zj18Xb8BU1xLxhDPhnhjWQkzpIjON1QCxUkk7/KilKax+kBKO+5X8PgxuQpNveIDED5kdKebBRsuq2w6kA6R826CpXK+JY1wscLPiIWjkd2aAIecGGwYt0t60RkvFscOHjRllJjixCGGyGKVpXZ1d28xcf7Vmm7MvYdHTjkgocIluhttvpa2/Te1ZfAKxtYkj7oU6htvcDcVYX4/ZY5EjEij2SGKIALZZ0vrf5WtY0VieO4ZGlIjkjMns7cwKC5MQGpWAINtvPvvS8z9BYj7KccPHbYXt1IDWHz8vxrWXKnMLygAxo6IxvuGk90Be42NTma8YGSCaNFaMzYlpGIVVDQlNOk2OxJAJApvIuJYoYWjlWQhsRBLdLX0x3vYk9b2pic1HKQL05w2VmXC6NmUrfcBlZb/ACvTz5XIiJIyWSQMysLkWU6TqP3d/OrBxZxTFisPFEivrjlkbW4t4G1WFyST1FO5PxsIoUhZXMfs88brZSDLI142+QFM1z05UdwMQ1clcSGwDlSFPRtLBT8m6GjI472SzeK4C6GufOwtvVixnG0bRFVjcFooYzEVUovL94qdVh5iwv507PxwHnxbMJBHMirAQBqhsQW2BGzEb2N6W5z+0aox9lehgB2UEn4QDffbcW2386JlysxyPC6FXiI1qoLgXFwbr6Gp8cbITNcSoXEGmWNEEh5LEsrg3FmBtf1NbjjSH2h5hHOC86yEbEFFQLawYANcd70lufoYkivYXLzM4SEa2fw9wvS5u3QdOlCwoF0sl1dTqUKNTBl8hve1W3A8bxIytpnjVJcSxjRU0SrMboX7grfoKgeHs4GHaYsHXnROgkjCmSJmYsGW+3SiWryibA6riMLMhGqOYxrKmkCRtElzcgg2N79tqh8Q9ySWJYkliepYm5J9bmrxiOOImZ7pMNUEEYm0qZNURbVcKRsb32PeqjxBmPtGIlmAsGIsNIW+lbXIG1zTKs53QEuCj4zr+J/M0zT2M6/X8zTF6weWb7eEZNAz+8aNoKf3jRIzsbpUqVWUZFdEkme29652K7JxBlwU1t6aOVImSsiQ3pqfGlDsKIaOxoHMbBtvIXq8YZZM4bF6lBPcCi4wAbk/KorBC6r8v9qMiN7dzXYhJYRypfyZIpN59Kk8twnMixEyuR7OsZVRbSxdrHUT2oSDDDTY9xY1KjMp+WEDIqjl3YRqHflEFBIfvDak9TKxxxWFWo5zIkRBNpQiNX1ycpWR72e17MWA29d6r+Owsk8wiiaFyQ5JSQFUEezmT4QLjfvUhNnU+m/MRbS8/ZBbmd+p6HyqtNxTLHIHjSGPSJAQsSqriT3w/wAQNZVLqlvsFppC8HwS8hk1yIF9naaGVHBhfS4U6mPQC5vUNm+SyYaURS6LsEZXDXjZXNgwb4fP5UZHxjOvQQiPlGEQiMckRs2thp9T1oLOc2kxUnMkK3ChFCjSqot9IUfiaGPe1Ny8ly7eNiV4g4MkwzTaXSVIIo5ZDcBgG2tb57j0NCSZFOmJTCsF5r8sLZrr9oLrc9tqfTjWcs7EQMZI1ikvGCJFT3S4vuRW0fELtjosXNZmRoyVQBbrHtsL2vSk7VzwMarb2HMVwviI9GrkkSSGLUsgKpItyVc9tgae/wCjMVdR9noeN5BLq0xqie8WuLjt9aziuNsQ0mqNYo0WWSRU5Y8RkBW8lvebSevnTa8Y4oaB9noRJE5ZS6sktiwe/XpQfusv9ATmXAEqhWjljZBCkkru4CqXJ3Qjqu1RsvBOKWMuVS6oJGTX4xExsHO1renWt8x4sxEsTwvygjxpGVVAtkQ3UL5UzjOK8RJHoYoSEWPXp8ZRTsDvb5m29Wu6uCPtsAjyeRsSuGUxtIzBQVcGMkrqHiFSI4HxWqMKIn5jSJqSQMiPFu4du1gKzDnqjMExfK0oroxjXSDZU0k26Ak708ONcQZFaIRRqkkrqiIoVjLcNzR0YkGxo3O3bAKjXyKLg3EswC8plaN5BKJPsiqMFfxW2IJG1P4Xg/EMqsvJOoOyDmeJ406yKLbrTP8A1FiCNI5aJypIRGiAIqSkFyB8RIG9H5Bxa8GhHRZUiikiQhV5yK4FgHJ92/WlylbjcatHgCTIpxf7NSVhjxBAbflykqgH/tcHansdkEsKs0irZGVZNLXMbPbTq+vasjibFGLReMXiWIsIxr0IboNXpv8AU0xmWcyYgHmFDdlZ2VbFinS5vtQ/uZCyh45GTDDIreKaWWMq1lRRGuoG/XsfrTWZZU+HKCQLaRNaMpJDLe3fcHp9azgeIJolRY2QrGZCoKBv7VdLXPXpQ+Z5tJNy+ay2iQomkabAkbE336VEpp/gmwPKBUdMKLeh5VrVF4AZUcWN/r+dD0bjl/M0DauLqy2dK3hGaCxPvGjKCxHvUxGZjdKlSoijIrt3FGIBY2riIr0BJlCyWLXua00WKGclYKEVJNDZpljIQSOoBrqOX8NwhhcU5xhw2Gi1KBsL1Xcyw8HMsILKvyFX/J+G4Z8LhSUkVimIJnj06EKtcGa/Xpt+NUv2e23lUlg4BpsSbeVzY/het84ynFaXg5qaUnkn0yFeQH1yXOFOIOIGkYYOD/ZEef8AWg8bhnTDq8cc7loYpOcCgg1S2utm3sL22N6GWBenb4bnT/D0pnHaFXobfDc2P4XtSu1Z9wzXH0TXEWRCLBzyapFeF41ZWIYMHtfewHft5UNwTw1FKIZ5EklJxJTSukxxqguGlB6gmqbiMQzE3LEHsSSPTY02kpHRmF9zYkXI6HY0XanpxqFu2KlwdEzLgXDamkLOOa05vHusHL90aFBBHc3t1qh5VlM2K1rAmtlRnsCFJAuPCD1J8vWmFkbcamseo1Gx+YvTkCEG63BHQgkH8CKka5wT3I7Iy8F+zLhSB5mv4Th8JhdcEdlYuxIYtpBNx8qw2QYONJY5Oa6+14ZEcALMpkjU6SWGy3Yn1BFU+DDte4LAnq1yCfmepotcrv71zcg9SbkdDv3FZXXLjUOVkfRZYeBotQUtNLqnlh1xlQuHWMEh5r9eg8utRU3DkAwxxKzOyaeUFBXW2L5pj0+QQizfKh0yo72LeL3rFhqv1vvvT8eRX7beXa/S9vO1Vpl7JrXoNz/hOOPCs661fDyLGVY6g3NsWJNhc3I6XFLKeG4sRhsMG8LczFElLCSTQl1jBPnWqZBfrc9OpJ6dOtELw2ux7jfvsfMeRq9EsYyTWs5wQWfZIsXJKB050PMaKXeSI6tOliOxHnVm4p4cw7vLyQyTRRYRiq6ViYStoAA+L19K1jyRN73N+pJvf5k705+5Iu6A3te/kOn0q3XN43K1x9Aeb8KRww8xeYHSdYXVjqBDDrewF7+W1EZZkeGlhwkbhlllfEqrx6Rug1faE7kbdKIGVRj7ve+5J3896RyqMm+gXF7ehPUjyvU7cn5L7q9EdgOEw8Lc0usnJaVWBBVgOg0gWAO+xN6ls74XhZy4RogiYRtVlGHlJZVMen4rdfnTH7mitbTta1rm1vlWj5LGdreW1yRt026ULpl7L7q9D03CcUmLkDB0R8Q0aFCAq2jU+6Ad7nvYVjh7hWFXRnDYg2nuwC8lCqgBXX4970HJka7kX636nr59evrQbZJp6C3c2JG/nbz9aF1y9l91DicHxiDZpCRhhOMRdfZyxJAht59vOq1jsI0bmORCjqASptsGXUOm3SpWXK7DTY6fhudP8PShZcEdz37/AJUUMx5JqTKVmEF77VDkWq4ZjlrC+3Wq/iMCRXFhastHWnHMUR1BT+9Um0BqNxI8RrXW8mSSwNUqVKnAGRXpvCqoUA15kFdzOdudhtS7JaQ4LJcA6jcmt8VjBJGV7WIqoR86Q2F/narLkvDzvbWTahi3kPBSMRhLSN5XP51usVWfNsrCPJt0YiqlmchUm21egj/FHIl/JmZsYsY3O/lUFjccZGuenYU3O5J63po0SAb8GCaQrNqQFEAbxJvUvluB1MBUbh03qwZYSpuBekWTwhkIkxhslUd6Ojy5RTWGxFxRqPWZNMYxJhQO1OBK2BrNOwBlg2JZhfQB4Y5JTe+6xgEgW7nVTT5iFZEdHV39xSBdjYNa19tjfen8VCxB0sF1JJGbjV4ZAA1txvsK0aOQ8u5iPKOpLoWsdBj+8bjY32PWky1p7DFp8gmMzGRCAIm/uy1x92V9CEEGx3osYk9OVJc6iNhaybMdV7bVh4pTa7xkBYksULAiGQyLe7b7tS5ct1OtPDzSNnG8pBbfVt02FVm0Z+2ZgxBlKLHbU7lPF0Ui5a9utrf1rWAzNNJCAt40jcko4JEjaBpUncA9TesYrLeZcvoZi/MI02QnTp3UG/8AXrWy4aTSFumkLGgTS2kCJtaWIbVe/rUfcB/QYgxTPJybKH5jxhywEZaMqGsep94bW70MuZNomclP+2DGVQHuFVymzHa5sSBThyomUzMyGQuX1BLXJZWAO9iBp26Hc002WuFl0crmSpIrPoN2EjFyCNVjubX8qF9wv9sIlxDjlGyETiTQFa+nlhSeYw2As1z5WohUZXdH0koRut7EHod/kaZhhewCEQIvM0xxqDYSaNQYte4ul7etFEuzl5GDMVVbhdI0rewt53Y70cNef1cAT0Y/SaPhweooWTK1NHXrUyDzpsoxxuAshWO4CDqNJ7f7VU8y/Z2638JPyua6qMzjCr4h0H5Ch5c9i868baoKbwzvQc2llHB8w4Tdfun+tUDNYdMrL5GvVM+Z4ZveAP4V5o45K+3z6Pd1m1auhszJxyBfHCzggaVKlXVMpkV2jDIzHVcb9q4uK6zgcUdqReMrOgZBIVsCe2+1XTKTeqNkk5CLpKsSDsBuPnVjy3MytyxGwvahqGyexYcVg0KtdQb37CuN8fQBWOkWroOYcZqENrb1yLi/P+YxptljS2YmMF5RRcZiGDdT9aH9ob4j9a3xRuaZVb1IWSxySUF6Nue3xH60Thy57n61rh8ISas2R8PM5AAO9Kt6nQuQoUpvgWR4NiwuT1rsuSYdAgBVDsNwPzqM4c4HVFDSXv5frVlTJwvubVxrr7JvZmuNcI8oX7pjPQL9BTiYEL90H8K2jRl6j6UUktSE5+Wy3FekKFE+FfoKOTDofur9BTMcQNFRpat9U5+2ZLFHwjHsifCv0FY9kT4F+gpwmscytPca8itKfg09lT4V+gpeyp8C/QVsZwO9MS5mg71Tuxyy1W34HfZE+BfoKXsqfAv0FAS56o6UFNn7HoKRPrIryMXTyfgmmw8fwr9BTEjxD7q/QVBPjZG8gKCmxKj3nv6Csk/qMvA+PSLyTk2Zwjoq/QUDNmgb3Y1+gqJ9r+CMn1NaSPMepVR8t6xz621+TTDpoLwFSyMeoUfSo+aRB7zr+ApqXCA7u7H5GhZIYV6m/wAzSfkWS/sxnagvA5NmUXxk/Kg5M0i8nP1rL4+Be6/nQ0vEUI7r9KWlKQey8ifM4/8AxvXHuKHBxUpAtdjtXWG4qi+IfSuS8S4gPiZGHQmuv9Mg1N5XgydW04ojLUqV6Vdw5ohXVsLLhRa86fIsK5SDSpNtXcxvgZCenwdqTPsMm6TxqfRxW8HFMJuDPHv/AOwriVKlrp8f2Ybu/B03NM9TUQJkIubWYdKr2KxaMffX6iqnSoux+Qe5+CxaYz99fqKeghi7un1FVelVPp/yX3fwdO4ew2FLDmTxKO92AromTYzLYdxiob+Zda823pXpMuhUuZMPv7bI9XLxjgR/i8P/ADF/WnE41wP+bg/mL+teTb0qi6GC8gu5s9b/APW2A/zeH/mL+tI8ZZf/AJvD/wAxf1ryRSvTPiRXkDuM9dx8aZeP8Zh/5qfrTp48wH+cw/8AMX9a8f3pUxUJeQXJvk9enjzAH/GYf+Yv601Jxxgf85h/5i/rXkelUdCfktSwep8dxrg+2Kg/mL+tRp4owh64uH+Nf1rzXWL1mn0Kn/Zj11DXg9KHivAj/ERH/WtYPGGG6DEwAf8A2p/3rzZelqpL+lwf9mH8t+j0c3E2DPvYqM/6xTcnGGCXpNEf9QNedb0r1P8Ay4fcy/mP0d3xX7RYB7rqfxFQ+L/aBq910H4iuQXpXq19Lr9sr5cvR0ifiot/fL/FQb5oG/vV/iqh3pXpi+nwXDBfVN+C8GdD/eJ/EKWlD/ex/wAYqj3pXo/hJcMH5H4Lt7Mn/mi/iFVPMwBIwBBF+o3FC3pGn1U9vzkCy3WsYMUqVKniRUqVKoQVKlSqEFSpUqhBVk0qVQhilSpVCCpUqVQgqVKlUIKlSpVCGwpGlSqEMCsUqVQgqVKlUIKlSpVCGRSNKlUIYpUqVQgqVKlUIKlSpVCCpUqVQh//2Q=="/>
          <p:cNvSpPr>
            <a:spLocks noChangeAspect="1" noChangeArrowheads="1"/>
          </p:cNvSpPr>
          <p:nvPr/>
        </p:nvSpPr>
        <p:spPr bwMode="auto">
          <a:xfrm>
            <a:off x="63500" y="-896938"/>
            <a:ext cx="2466975" cy="18478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49158" name="AutoShape 6" descr="data:image/jpg;base64,/9j/4AAQSkZJRgABAQAAAQABAAD/2wCEAAkGBhQSERUUExQVFRUUFxUXFRUXFxcVFRYVFRUVFBQWFRUXHCYeFxkkGRQUHy8gJCcpLCwsFR4xNTAqNSYrLCkBCQoKDgwOGg8PGiwkHB8pLCwsKSwsLCwsLCksKSksLCwsLCkpLCksLCwsLCwpLCwpKSksKSwpLCwpLCwsLCwsLP/AABEIAMIBAwMBIgACEQEDEQH/xAAcAAABBAMBAAAAAAAAAAAAAAAEAAMFBgECBwj/xAA/EAACAQIEBAMFBQUHBQEAAAABAgMAEQQFEiEGEzFBIlFhFDJScZEjQoGx0QcVkpOhM0NEVILB4RYkU2Jy0v/EABoBAAIDAQEAAAAAAAAAAAAAAAIDAAEEBQb/xAAqEQACAgEDBAEDBQEBAAAAAAAAAQIDERIhMQQTQVEUBVJhIiMyQnGBFf/aAAwDAQACEQMRAD8A4bSrIr0JP+wPAgXDT9PjH/5oJzUFlhRjqeDz1Srucv7EMKOhm/iH6UJiP2MwDoZf4h+lZ31daH/Gn+Di9KurT/soiB2L/UfpUfiP2bxr0L/Wh+dUU+nmjnNKrg3CCBreL13qCxuARXIW9ge9Oh1EJ/xAlVKPJGUqM9lFL2QetOyKA6VFnCj1pDCj1qyAlKi/ZRT8eXAm29U3gJRb4I2lR8mDUG29PDLFvYE9KHWgu1IiqVSMmXgUz7MKtSTKlBx5BKVFezCsrhRV5ABKVSsGXoeuqpOHIYT2f6/8UuVsY8mmPTTksoq9KrmnCsJ+7J9f+KdHB0XwSfX/AIpD62pDV0Nr9FHpVdm4Qj+CT6/8U03CsfwyfUfpUXW1MnwLfwU6lVql4djH3X+v/FR82VoDsD9aZHqIS4BfRWL0QtKpObAAedMHCj1pykmInVKDwwOlUrHly23NR+JQBiB0FRSTAcWlkapUqVECZFe3QlwPlXiIV7fj6D5UMkmsMgOcGKT4BSOlFVildmGOAtcvZWcxysXNVnMcKFvV3zZwKp+YOCd+g3PyrkdTWk9joVSbic94iAhiLfee4H+9c7la5NWrjLNzLIeyjZR2AHpVTNa+jjpQq6QqVYFZromAwaxSJpCoElkQ60WIiNwetZgystUhFkbkWvWey2K2ya6q3yRfs1z13p98Ow79qkEyV77WvW0mVyXubGkO9ezSq/wQbEkUyalJstcdqAlw7DqKdXZF+RNtbaGa2rWlWkxpbkhhMTa21WfAysdJ2saqMFTmDzErYW6Vj6iGVsdrp+CyJjSLb/0o5J3O9+tViPMz0sOtSuX4x2XYDauTZS8ZN8XuSEzkNa9RkmJubXNyazmOOdetr9ahpswa96CultjWZzEso3NQck29GYrFs2xqOc11aa8cmOwfzKcEKAOgoA0Vjktp9RQlbII5HVP9SMh6DxRuxou1BT+8aYkZXwN0qVKiAMivbiPsPlXiMV7G/ePhHyrN1FvbwMhW5vYmDIKFxWPCjrUJiMxIHWoDMM59awS618GldN5Y3m3EEjSstxYMQNqhsyzBijC/3a1SbVIT5k0Li2+zkP4f1r0NfT1zgm4rg5U7pxk0mUjHYFWO96EOUJ6/WpPEHemL1rrorS2RnndN+QL9zx+v1pfueP1+tHxIWICgsT0Ci523O3yBpRxsylwrFFtqYAlV1dNR7Ueir0BqmwD9zx+R+tZGUR+R+tGFhWxQhQxB0sSFa3hJX3gD3Iq+3X6Ip2eDGHhC9L0amIAoezKF1KQHF1JFgwvYlSeovTgCjrSZ9PRLdpGiN9q8j0WIHlSkxQ8qYRtRCgEljYAC5JOwAHetHex02ItcEHYgjYi1K+JRxpQfyLfbFIVNCTYFG6j+tE6N9gT12AudtzsK01g96bHpaV/VASvt9gP7nj8j9aX7nj8j9aNvSvTu1X6M/dm3yNQZMnr9aOhyVetbYdqOgHy+tJsrr9G6u6xeQdcpS1GwYXQNjtWwQ9LE9Sbb2Atcm3QUSsfyrJKqt+DRHqLfuYDicCG6mgnyhPWpto736fWmJMObVUaa14Qb6m37mQc2UR+tBS5Qnr9anMRF60FKK0wqr9CZX2PyVfMY7W38/wA6ForHsNW3r+dCVzVyzTe84M0DP7xo40DP7xokZhulSpVZDYV689mXSPF2ryGK9bhU07E9K5f1GSio/wDTX03LIfMpdN96qeZTHarTm2F1DvVTxuEsbXrh9zc6KWxrhJtxW2K/sZR6g/1pjCI7MVSN3ta+hb2vcC/lexrOJw0soZYo5GZfC66bFW+E37+le8osj21/h5e2Lc3/AKVWc71tgNHOi5luXzI9d+mjWNV/S16kJeGJzFBKq6zO0qrGoOteUSG136dKWD4QxMvOAjKvDGsmgjxSBjYBCNj0NaVbDG7FduWc4LTgc0y3Vq0YeJo8TOiFFKloOUwRmPcFj/QVA8J55Fh8DjFkEbs4h0RSKSsmlt7r3sN/wqKXIsQWdRBLqj98aT4bjUL+W29YmyadIxI0MgQ28RX4vduOov60nt14xqG65/aXNTlgxErg4UxmaK0ZQWWPljmFCwPh1X2AHfen8Fj8v0rEzYUwR4nEsVlBJETe4YdtmvaqFjcrlh0mWN4w1wuoWuRvb02pvDYV5W0Rqzsdwqi5sOp9B6mr+PFrOrYruyzjSXU4/BSLB44iIcNIqRyrq8Rmuq3YWDaLdjW2bY7Lo+dJFFh5GvhdCMhZQCSs5UAdhuaqsOUzlmj5EhdQpYBSSAxspPoSDvRS8NYsRzyGJlGH08xW2fexOkd7KQTSXXBf2G6pei14DF5dHOzRHCroxYa8itdYdAI9n22Oqh4MRl7trf2chpMU2IMqsZmuzGAwHqB8vKqpNlM4VHaGVQ5AQldmLW0geRN9r1mXKp49OqCUGQlUuhuzDsB51O3D7i9T9BnA+NjgxYaXQEdJUDSi4UkHRfyJGxNSeXYfLSsDythQUhxSzRhT45ifsmUW6ADwn1FV2fKcQJFjaGQO9yq6feA6kdrDvWr5JPrMYgk1hdRGn7vZr9NPrTJRhLfUCnJeCYxrYJ8v8IhjnEcRUpZ3kcHxAnSHUnvc1IcKZfhvYlmnTDX9qCM+IF7x6RdVPxW6VTI8E5lEIQ80uE0HrrJsBUnjuFsXHM2GMbuU0uQlzH4hZWF9r9R51brio41cgKTcs4LDicbli+ziKOJkaaTnuVJlSEONG/UA3/hFSmTYTBTTxRlcM7mSc2hUiPkKv2fNB2LDaqDBhW1aCra76dFjq1X923W9TbcPzwrHI0bqZJHjSNdQmBVbk7djvSrIRj5Hxk34JqLFYNA4ZoFlOHxCEwB+VuUEYt3k2b6UzjJsEsEgDQNIvs5jZRo17rzVOkagLXvcmo6DJXJdQnLMUTTEP3RbDwkd/wBKalgZUVzC4DFApKm13IC+tt/xpOmPsMPz98M3LbDmNW5jB447MpQrsxcKO/QHeoiRh51ITZRNHFJM0X2cUvKZhe5Ow1hDvpuQKZxGXyLp1QSDWdKjTcliL6duht2NFFpEIqYDzoKW1TqZJNI5UQyKQLtdbWuCVHzNrAVGLlczIzCJyEuHOkjSy7sN+pHetMbIoBplKxiAG473/M0PROLkB6eZoauZF5bN96xgRoGf3jR1Az+8aNGUbpUqVWQ2Fd5PGsqi21cGFdJxqkbhia5n1COrT/02dK8ZLNNxpKV3sRUeeIu501DYKJpLgeXSoPHqykg3rnwojJ4NjswdDyniOBIcUJCxMpw5REYxs2l2Js46Ad/Snp+OVEzTcga2mWUFXHuogUISw6+oqi4VjoX5CpDJsqfFTpBGQGkJ3boABck2617CvpoqtN+jzkrpObSLFN+0FH0B8NcI2IYePoZ2JBAtY2B70h+0IaSjQPpOHXDkrIEawYtqBVfCd+1DjgJ2dAuIi0ukraiCCvJ94MgN7Hsahs8yf2cxESrKk8QljdQRdSbdDv1q4xok8EcrluTOdcetPDPEIigm5IU8w6gkIsQxA8Rbf607iOPV5M0UeHKCVIlH2g8BjINwbXN7d6YyLhPn4XEkqy4hJYI4tV0A5hF9Snr1o3Cfs/C4mJZJVkQzGGVRdHB0M113JK7daGToTwT95rIzjOMIMW8KYmElFlLvIz/aBdBGkFAC29tzURw1xD7JJK2jWssbxEXswVySpBIIva21TOL/AGctrUxTxtC3NJchrxrCLtcdWNqFfgORow8E0cwaNZYlCsryIz6GIB6FSQaJSpSxnkjVjeR2bjCR45lQMvMgjhjbWA0fLbUTdQNj5DpRuP4wMoxIaI2xCwadMlijQC1ybbqxAuKYyzgUvLJFz1Zg7QqwR9HNCgklrgbHawqv4rAtHpBkVnPNDIAw0GMgC7HY3vfalYqbwhmbEsstbcYai7LFZpZYJJNUpZLwlTaJbeC+n+tYwvG8sbElA3/dSz+KQmySIU5Y22IvsaiZOGZUhafUhjEKTLJY2dnOnkj/ANwaHwOQy4lXMVi0bRApYlisrBeYLfdUnf5VWivkmZEhgOIEw8vMihexjljcSTGRiJCDdbjStreW9ZTjdlcECQIsIiVdSeYYkgrpK7dO1bJwM+pUOJi1yvIkC6WIkMV9e493cEfhQHCGQR4vE8qVygCSMQOpZLgi/a3X8KtQqw2TVPIBmebiTFnEpGI7ujhAe6adyR3NqseK/aMJGlvAwWVon99WZXi8tQtpO3y3oLC8Bu8aN7RH9qJGhuCFdEvYuxI0avL1oPhTKIsQmLMr8vkwa1kJJVG12LMB7wprdUo/4L/cjL/R6HP39rGLI1MJRJpY9QBpClgOtu9qncLx1y+WI4G0o8znmS62ImBBCsR4bE7VHLwS4neIzLpUQlXCMVfnC6+i/ie9PPwlJEHLyxBhP7PGpDHmSeHTY9gQ3fpalSdTHpSN8FxRIuoLESphkjVWZRpaRlOrwr08I2ovGcSySMzCPQW5GsahoYQkGwGm+9tvKhcz4ffCjU0qNpcRyKPCQzkAFQT4lHT8acwOWNNC8qOhKFxywNch0C+4BuL9rA0p6fCL3MZhnTSpOjxFlmxAnUCUgLYKCjbbg6e3nTqcaaDZcPZRiFmC6xsFUrpuF369TQy5TOTa6LfCrir2bZGbTy//AK9akM44RAc8mQMFbD8yNi2tFmcJfX377fOhWkshsDxTynkdoS0jziYPruQoYkR+IGwttcCnU47s0uqEuksksnLZ1MdpBa263Fuux3pniPho4dDI0yeKSRYorMXYJIVPi8gBe5quyRHrWmEITWQG3kp+LHiNhYXNgOg36CmqIxo8R+Z/Oh6wR8m67lGDQU/vGjjQM/vGjRmG6VKlVkNhXVnyaT0rlIr1TFlQIHgFZepjnBopfJzbKcpkVrgXJo7F8BSzG+ixPlV9/d4XooFPQystZFUsmjOxyXH8OND4WFtO34igMOXhdZI2KOhurDqD02roWdvraTVvYsfzqKlyjDNg1cERSBYWdmYMzamtJo0tubb2I2r02vRCP+HC7blNtFZmzzE6g3MIIV0FlUDTJ74sB1PnUdLM7LGrMWWFOXGD91Ab2+tdLiyfCRTo9kj5eJhEL80Sc+M++0i38Nr3uaczHIcDLig0oROZNiLhJgRLGEusjWPgJPalK6Of4huqWOShYzi3FyqqPO5CsrDop1J7pJAuSLDrWkvFOJZ1kMp1oxkUhVB1EaWY2G+x71aspybAyxCQxAFpmWSMybxRKPCVLMNza+rfraofgt41xWI8QEfs+LVDIQL+6Ev2vamKyDTekBxkmk5EZDxLiV0aZ2HLLsnS15NnvtuCOxpxOJsSZ1m5zCRFKKwsAqHqoW1rVPDhzCLgn1iPmxxxujpLu7F/GNTN4ttugtTHGeTYaKNJMOFQiXQULAuylL3BDEMAepqoW1yeNJbrmt8kdg88niUCOZgFkaUbKSJG95gSL3O9DY3OnkSNHb+y5pDHqxlYE/gLfnVm4YyDCyQRmcRkzLMS4kIdStwgN2AQ+ljepPKpsOU5ZWGR/wB3yadTqtz7RL9nfsSCDfrtSp2RT2Q2MXjdlYkzlpcHFhVUpHG2truXLud9thpW5vatMhz1sFJI6oXkdCiNrKqgYWOpLeLsalsJwxhtHNLIEOERrc4X9o1Wfa9/dtW8+VYM4rERxRRlMOgN2mLGRnCk6VuAbXIteh7kcYwTS+clfy/P8TEnLjlYLdj0BIL++VYglb+lBYHFyYeQSQuUdb2Ox2PUEHYg1eUyLAjEyoAGTTAUPMUohlB1jTqB6i997VWckyqBseIZ5FMQklUMGsj6b8tdZ6KTYXpsbIvOwMov2AnifEldJlJH2lrqu2v3whtsN+3SgYMS8aSIrFUmTRIBbxJe9q6PjMswki4OKVYo9CYtlhWVWXmCxRWcHcHra/pVN4qwcMUkQiXQWjVpFBDKG1DdbMbX3uCe1FXbF7aeQZQkt8jsHEeJNwZmIPLuCF/uxZDYjYgWp3FY+WX+0lY2k5u9haSwXXcDY2Aq14nK8LLi5ZX5Lq00MZIk8Sryl1EKGAAv97eq9lYijzBVbS8KYlkGpvDpuQjE9DY2NJU0/A3DQPi8zknsJJdfi1C4XdgOpIF2NO4LFzR7RuyC7HYLcFxZrMRcXFWF8swrNaUrCGx0nhSUFWUxEqxsfCGIA9Kaiy7Bl1EgKWhnkZBKAjGMgRlTqJViNrd70Gv8B4Ihs2xIj5YmfQE5dvD7nwk2ua1xGcYpwA87lVZHA8PvIQUubb2IG1OOuHOGicIvOnmZLGZgsSXUgnv02uakMzyeMooh5azHEiEDmeB4yhOrcsSNQ2apqXoshMbipJbc2Rn0liL22Mhux2Hc1GYnapTKMOkuIWKbYPriUhiNE26o23Uah/WhOKMDHBOYYiTykVJWJJ1zWvIRfoNwKZF74QDKDjm8R/H86FvT+J6n5n86YtWGPLN13gVBT+8aNoKf3jRozDdKlSqyGRXtTDxLpHyrxWK9KrxGRCH17dAO59ajrc+A4l1x4VRfaq9Jmq3sKq83GNwQST5VGJxENW9BDp22O14RMY7EXkbbqx/qajtSJaUxkIzFBL93WouR/tfzoOfNyWuD370ZguKwkUKOsj8nEmXlgKY3jYEaTfoVYlgPMV3bK5Qri4rJyE1Kbyx2CaK5ASxO5BBBI87HtTsQV2KxQ62AZnHuqBGLt4jtf0ofMM15/LVdQVJJJCzqA1n1WQG5JHi+W1SWA4iEaKgEx0QyxFFCct2ckrKSd9W9qVJWdvUo75CWnVjJCY+GCZA5FrjZiGC9Ol+lVqTLtTqiqSWNlGlh3APboL7mr0ccBhpIlilOqCONQ+k6ZEO51FrW6dBW2YcRkS4h5FkCTRhIraS8NrEkAHYN6G+1CpXYxoI41+zm0uGCsVYC6mx6jf8AGnhg9NiVZdXQlWF/kTR+e5qs+LEpDFBygbAJIwQ3Zj18Xb8BU1xLxhDPhnhjWQkzpIjON1QCxUkk7/KilKax+kBKO+5X8PgxuQpNveIDED5kdKebBRsuq2w6kA6R826CpXK+JY1wscLPiIWjkd2aAIecGGwYt0t60RkvFscOHjRllJjixCGGyGKVpXZ1d28xcf7Vmm7MvYdHTjkgocIluhttvpa2/Te1ZfAKxtYkj7oU6htvcDcVYX4/ZY5EjEij2SGKIALZZ0vrf5WtY0VieO4ZGlIjkjMns7cwKC5MQGpWAINtvPvvS8z9BYj7KccPHbYXt1IDWHz8vxrWXKnMLygAxo6IxvuGk90Be42NTma8YGSCaNFaMzYlpGIVVDQlNOk2OxJAJApvIuJYoYWjlWQhsRBLdLX0x3vYk9b2pic1HKQL05w2VmXC6NmUrfcBlZb/ACvTz5XIiJIyWSQMysLkWU6TqP3d/OrBxZxTFisPFEivrjlkbW4t4G1WFyST1FO5PxsIoUhZXMfs88brZSDLI142+QFM1z05UdwMQ1clcSGwDlSFPRtLBT8m6GjI472SzeK4C6GufOwtvVixnG0bRFVjcFooYzEVUovL94qdVh5iwv507PxwHnxbMJBHMirAQBqhsQW2BGzEb2N6W5z+0aox9lehgB2UEn4QDffbcW2386JlysxyPC6FXiI1qoLgXFwbr6Gp8cbITNcSoXEGmWNEEh5LEsrg3FmBtf1NbjjSH2h5hHOC86yEbEFFQLawYANcd70lufoYkivYXLzM4SEa2fw9wvS5u3QdOlCwoF0sl1dTqUKNTBl8hve1W3A8bxIytpnjVJcSxjRU0SrMboX7grfoKgeHs4GHaYsHXnROgkjCmSJmYsGW+3SiWryibA6riMLMhGqOYxrKmkCRtElzcgg2N79tqh8Q9ySWJYkliepYm5J9bmrxiOOImZ7pMNUEEYm0qZNURbVcKRsb32PeqjxBmPtGIlmAsGIsNIW+lbXIG1zTKs53QEuCj4zr+J/M0zT2M6/X8zTF6weWb7eEZNAz+8aNoKf3jRIzsbpUqVWUZFdEkme29652K7JxBlwU1t6aOVImSsiQ3pqfGlDsKIaOxoHMbBtvIXq8YZZM4bF6lBPcCi4wAbk/KorBC6r8v9qMiN7dzXYhJYRypfyZIpN59Kk8twnMixEyuR7OsZVRbSxdrHUT2oSDDDTY9xY1KjMp+WEDIqjl3YRqHflEFBIfvDak9TKxxxWFWo5zIkRBNpQiNX1ycpWR72e17MWA29d6r+Owsk8wiiaFyQ5JSQFUEezmT4QLjfvUhNnU+m/MRbS8/ZBbmd+p6HyqtNxTLHIHjSGPSJAQsSqriT3w/wAQNZVLqlvsFppC8HwS8hk1yIF9naaGVHBhfS4U6mPQC5vUNm+SyYaURS6LsEZXDXjZXNgwb4fP5UZHxjOvQQiPlGEQiMckRs2thp9T1oLOc2kxUnMkK3ChFCjSqot9IUfiaGPe1Ny8ly7eNiV4g4MkwzTaXSVIIo5ZDcBgG2tb57j0NCSZFOmJTCsF5r8sLZrr9oLrc9tqfTjWcs7EQMZI1ikvGCJFT3S4vuRW0fELtjosXNZmRoyVQBbrHtsL2vSk7VzwMarb2HMVwviI9GrkkSSGLUsgKpItyVc9tgae/wCjMVdR9noeN5BLq0xqie8WuLjt9aziuNsQ0mqNYo0WWSRU5Y8RkBW8lvebSevnTa8Y4oaB9noRJE5ZS6sktiwe/XpQfusv9ATmXAEqhWjljZBCkkru4CqXJ3Qjqu1RsvBOKWMuVS6oJGTX4xExsHO1renWt8x4sxEsTwvygjxpGVVAtkQ3UL5UzjOK8RJHoYoSEWPXp8ZRTsDvb5m29Wu6uCPtsAjyeRsSuGUxtIzBQVcGMkrqHiFSI4HxWqMKIn5jSJqSQMiPFu4du1gKzDnqjMExfK0oroxjXSDZU0k26Ak708ONcQZFaIRRqkkrqiIoVjLcNzR0YkGxo3O3bAKjXyKLg3EswC8plaN5BKJPsiqMFfxW2IJG1P4Xg/EMqsvJOoOyDmeJ406yKLbrTP8A1FiCNI5aJypIRGiAIqSkFyB8RIG9H5Bxa8GhHRZUiikiQhV5yK4FgHJ92/WlylbjcatHgCTIpxf7NSVhjxBAbflykqgH/tcHansdkEsKs0irZGVZNLXMbPbTq+vasjibFGLReMXiWIsIxr0IboNXpv8AU0xmWcyYgHmFDdlZ2VbFinS5vtQ/uZCyh45GTDDIreKaWWMq1lRRGuoG/XsfrTWZZU+HKCQLaRNaMpJDLe3fcHp9azgeIJolRY2QrGZCoKBv7VdLXPXpQ+Z5tJNy+ay2iQomkabAkbE336VEpp/gmwPKBUdMKLeh5VrVF4AZUcWN/r+dD0bjl/M0DauLqy2dK3hGaCxPvGjKCxHvUxGZjdKlSoijIrt3FGIBY2riIr0BJlCyWLXua00WKGclYKEVJNDZpljIQSOoBrqOX8NwhhcU5xhw2Gi1KBsL1Xcyw8HMsILKvyFX/J+G4Z8LhSUkVimIJnj06EKtcGa/Xpt+NUv2e23lUlg4BpsSbeVzY/het84ynFaXg5qaUnkn0yFeQH1yXOFOIOIGkYYOD/ZEef8AWg8bhnTDq8cc7loYpOcCgg1S2utm3sL22N6GWBenb4bnT/D0pnHaFXobfDc2P4XtSu1Z9wzXH0TXEWRCLBzyapFeF41ZWIYMHtfewHft5UNwTw1FKIZ5EklJxJTSukxxqguGlB6gmqbiMQzE3LEHsSSPTY02kpHRmF9zYkXI6HY0XanpxqFu2KlwdEzLgXDamkLOOa05vHusHL90aFBBHc3t1qh5VlM2K1rAmtlRnsCFJAuPCD1J8vWmFkbcamseo1Gx+YvTkCEG63BHQgkH8CKka5wT3I7Iy8F+zLhSB5mv4Th8JhdcEdlYuxIYtpBNx8qw2QYONJY5Oa6+14ZEcALMpkjU6SWGy3Yn1BFU+DDte4LAnq1yCfmepotcrv71zcg9SbkdDv3FZXXLjUOVkfRZYeBotQUtNLqnlh1xlQuHWMEh5r9eg8utRU3DkAwxxKzOyaeUFBXW2L5pj0+QQizfKh0yo72LeL3rFhqv1vvvT8eRX7beXa/S9vO1Vpl7JrXoNz/hOOPCs661fDyLGVY6g3NsWJNhc3I6XFLKeG4sRhsMG8LczFElLCSTQl1jBPnWqZBfrc9OpJ6dOtELw2ux7jfvsfMeRq9EsYyTWs5wQWfZIsXJKB050PMaKXeSI6tOliOxHnVm4p4cw7vLyQyTRRYRiq6ViYStoAA+L19K1jyRN73N+pJvf5k705+5Iu6A3te/kOn0q3XN43K1x9Aeb8KRww8xeYHSdYXVjqBDDrewF7+W1EZZkeGlhwkbhlllfEqrx6Rug1faE7kbdKIGVRj7ve+5J3896RyqMm+gXF7ehPUjyvU7cn5L7q9EdgOEw8Lc0usnJaVWBBVgOg0gWAO+xN6ls74XhZy4RogiYRtVlGHlJZVMen4rdfnTH7mitbTta1rm1vlWj5LGdreW1yRt026ULpl7L7q9D03CcUmLkDB0R8Q0aFCAq2jU+6Ad7nvYVjh7hWFXRnDYg2nuwC8lCqgBXX4970HJka7kX636nr59evrQbZJp6C3c2JG/nbz9aF1y9l91DicHxiDZpCRhhOMRdfZyxJAht59vOq1jsI0bmORCjqASptsGXUOm3SpWXK7DTY6fhudP8PShZcEdz37/AJUUMx5JqTKVmEF77VDkWq4ZjlrC+3Wq/iMCRXFhastHWnHMUR1BT+9Um0BqNxI8RrXW8mSSwNUqVKnAGRXpvCqoUA15kFdzOdudhtS7JaQ4LJcA6jcmt8VjBJGV7WIqoR86Q2F/narLkvDzvbWTahi3kPBSMRhLSN5XP51usVWfNsrCPJt0YiqlmchUm21egj/FHIl/JmZsYsY3O/lUFjccZGuenYU3O5J63po0SAb8GCaQrNqQFEAbxJvUvluB1MBUbh03qwZYSpuBekWTwhkIkxhslUd6Ojy5RTWGxFxRqPWZNMYxJhQO1OBK2BrNOwBlg2JZhfQB4Y5JTe+6xgEgW7nVTT5iFZEdHV39xSBdjYNa19tjfen8VCxB0sF1JJGbjV4ZAA1txvsK0aOQ8u5iPKOpLoWsdBj+8bjY32PWky1p7DFp8gmMzGRCAIm/uy1x92V9CEEGx3osYk9OVJc6iNhaybMdV7bVh4pTa7xkBYksULAiGQyLe7b7tS5ct1OtPDzSNnG8pBbfVt02FVm0Z+2ZgxBlKLHbU7lPF0Ui5a9utrf1rWAzNNJCAt40jcko4JEjaBpUncA9TesYrLeZcvoZi/MI02QnTp3UG/8AXrWy4aTSFumkLGgTS2kCJtaWIbVe/rUfcB/QYgxTPJybKH5jxhywEZaMqGsep94bW70MuZNomclP+2DGVQHuFVymzHa5sSBThyomUzMyGQuX1BLXJZWAO9iBp26Hc002WuFl0crmSpIrPoN2EjFyCNVjubX8qF9wv9sIlxDjlGyETiTQFa+nlhSeYw2As1z5WohUZXdH0koRut7EHod/kaZhhewCEQIvM0xxqDYSaNQYte4ul7etFEuzl5GDMVVbhdI0rewt53Y70cNef1cAT0Y/SaPhweooWTK1NHXrUyDzpsoxxuAshWO4CDqNJ7f7VU8y/Z2638JPyua6qMzjCr4h0H5Ch5c9i868baoKbwzvQc2llHB8w4Tdfun+tUDNYdMrL5GvVM+Z4ZveAP4V5o45K+3z6Pd1m1auhszJxyBfHCzggaVKlXVMpkV2jDIzHVcb9q4uK6zgcUdqReMrOgZBIVsCe2+1XTKTeqNkk5CLpKsSDsBuPnVjy3MytyxGwvahqGyexYcVg0KtdQb37CuN8fQBWOkWroOYcZqENrb1yLi/P+YxptljS2YmMF5RRcZiGDdT9aH9ob4j9a3xRuaZVb1IWSxySUF6Nue3xH60Thy57n61rh8ISas2R8PM5AAO9Kt6nQuQoUpvgWR4NiwuT1rsuSYdAgBVDsNwPzqM4c4HVFDSXv5frVlTJwvubVxrr7JvZmuNcI8oX7pjPQL9BTiYEL90H8K2jRl6j6UUktSE5+Wy3FekKFE+FfoKOTDofur9BTMcQNFRpat9U5+2ZLFHwjHsifCv0FY9kT4F+gpwmscytPca8itKfg09lT4V+gpeyp8C/QVsZwO9MS5mg71Tuxyy1W34HfZE+BfoKXsqfAv0FAS56o6UFNn7HoKRPrIryMXTyfgmmw8fwr9BTEjxD7q/QVBPjZG8gKCmxKj3nv6Csk/qMvA+PSLyTk2Zwjoq/QUDNmgb3Y1+gqJ9r+CMn1NaSPMepVR8t6xz621+TTDpoLwFSyMeoUfSo+aRB7zr+ApqXCA7u7H5GhZIYV6m/wAzSfkWS/sxnagvA5NmUXxk/Kg5M0i8nP1rL4+Be6/nQ0vEUI7r9KWlKQey8ifM4/8AxvXHuKHBxUpAtdjtXWG4qi+IfSuS8S4gPiZGHQmuv9Mg1N5XgydW04ojLUqV6Vdw5ohXVsLLhRa86fIsK5SDSpNtXcxvgZCenwdqTPsMm6TxqfRxW8HFMJuDPHv/AOwriVKlrp8f2Ybu/B03NM9TUQJkIubWYdKr2KxaMffX6iqnSoux+Qe5+CxaYz99fqKeghi7un1FVelVPp/yX3fwdO4ew2FLDmTxKO92AromTYzLYdxiob+Zda823pXpMuhUuZMPv7bI9XLxjgR/i8P/ADF/WnE41wP+bg/mL+teTb0qi6GC8gu5s9b/APW2A/zeH/mL+tI8ZZf/AJvD/wAxf1ryRSvTPiRXkDuM9dx8aZeP8Zh/5qfrTp48wH+cw/8AMX9a8f3pUxUJeQXJvk9enjzAH/GYf+Yv601Jxxgf85h/5i/rXkelUdCfktSwep8dxrg+2Kg/mL+tRp4owh64uH+Nf1rzXWL1mn0Kn/Zj11DXg9KHivAj/ERH/WtYPGGG6DEwAf8A2p/3rzZelqpL+lwf9mH8t+j0c3E2DPvYqM/6xTcnGGCXpNEf9QNedb0r1P8Ay4fcy/mP0d3xX7RYB7rqfxFQ+L/aBq910H4iuQXpXq19Lr9sr5cvR0ifiot/fL/FQb5oG/vV/iqh3pXpi+nwXDBfVN+C8GdD/eJ/EKWlD/ex/wAYqj3pXo/hJcMH5H4Lt7Mn/mi/iFVPMwBIwBBF+o3FC3pGn1U9vzkCy3WsYMUqVKniRUqVKoQVKlSqEFSpUqhBVk0qVQhilSpVCCpUqVQgqVKlUIKlSpVCGwpGlSqEMCsUqVQgqVKlUIKlSpVCGRSNKlUIYpUqVQgqVKlUIKlSpVCCpUqVQh//2Q=="/>
          <p:cNvSpPr>
            <a:spLocks noChangeAspect="1" noChangeArrowheads="1"/>
          </p:cNvSpPr>
          <p:nvPr/>
        </p:nvSpPr>
        <p:spPr bwMode="auto">
          <a:xfrm>
            <a:off x="63500" y="-752475"/>
            <a:ext cx="2057400" cy="154305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49160" name="Picture 8" descr="http://t2.gstatic.com/images?q=tbn:ANd9GcQ9eOMKAwX9B9n9Jfgmijh2YwqJ8cpB3ePNNOdUMy-pzDTZP6hQnA"/>
          <p:cNvPicPr>
            <a:picLocks noChangeAspect="1" noChangeArrowheads="1"/>
          </p:cNvPicPr>
          <p:nvPr/>
        </p:nvPicPr>
        <p:blipFill>
          <a:blip r:embed="rId3" cstate="print"/>
          <a:srcRect/>
          <a:stretch>
            <a:fillRect/>
          </a:stretch>
        </p:blipFill>
        <p:spPr bwMode="auto">
          <a:xfrm>
            <a:off x="5868144" y="4005064"/>
            <a:ext cx="3096344" cy="244827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9154"/>
                                        </p:tgtEl>
                                        <p:attrNameLst>
                                          <p:attrName>style.visibility</p:attrName>
                                        </p:attrNameLst>
                                      </p:cBhvr>
                                      <p:to>
                                        <p:strVal val="visible"/>
                                      </p:to>
                                    </p:set>
                                    <p:anim to="" calcmode="lin" valueType="num">
                                      <p:cBhvr>
                                        <p:cTn id="7" dur="1" fill="hold"/>
                                        <p:tgtEl>
                                          <p:spTgt spid="4915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bg/>
                                          </p:spTgt>
                                        </p:tgtEl>
                                        <p:attrNameLst>
                                          <p:attrName>style.visibility</p:attrName>
                                        </p:attrNameLst>
                                      </p:cBhvr>
                                      <p:to>
                                        <p:strVal val="visible"/>
                                      </p:to>
                                    </p:set>
                                    <p:anim to="" calcmode="lin" valueType="num">
                                      <p:cBhvr>
                                        <p:cTn id="12" dur="1" fill="hold"/>
                                        <p:tgtEl>
                                          <p:spTgt spid="4">
                                            <p:bg/>
                                          </p:spTgt>
                                        </p:tgtEl>
                                        <p:attrNameLst>
                                          <p:attrName/>
                                        </p:attrNameLst>
                                      </p:cBhvr>
                                    </p:anim>
                                  </p:childTnLst>
                                </p:cTn>
                              </p:par>
                              <p:par>
                                <p:cTn id="13" presetID="24" presetClass="entr" presetSubtype="0" fill="hold" grpId="0" nodeType="with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 to="" calcmode="lin" valueType="num">
                                      <p:cBhvr>
                                        <p:cTn id="15" dur="1" fill="hold"/>
                                        <p:tgtEl>
                                          <p:spTgt spid="4">
                                            <p:txEl>
                                              <p:pRg st="0" end="0"/>
                                            </p:txEl>
                                          </p:spTgt>
                                        </p:tgtEl>
                                        <p:attrNameLst>
                                          <p:attrName/>
                                        </p:attrNameLst>
                                      </p:cBhvr>
                                    </p:anim>
                                  </p:childTnLst>
                                </p:cTn>
                              </p:par>
                              <p:par>
                                <p:cTn id="16" presetID="24" presetClass="entr" presetSubtype="0" fill="hold" grpId="0" nodeType="with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 to="" calcmode="lin" valueType="num">
                                      <p:cBhvr>
                                        <p:cTn id="18" dur="1" fill="hold"/>
                                        <p:tgtEl>
                                          <p:spTgt spid="4">
                                            <p:txEl>
                                              <p:pRg st="2" end="2"/>
                                            </p:txEl>
                                          </p:spTgt>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43" presetClass="entr" presetSubtype="0" fill="hold" nodeType="clickEffect">
                                  <p:stCondLst>
                                    <p:cond delay="0"/>
                                  </p:stCondLst>
                                  <p:childTnLst>
                                    <p:set>
                                      <p:cBhvr>
                                        <p:cTn id="22" dur="1" fill="hold">
                                          <p:stCondLst>
                                            <p:cond delay="0"/>
                                          </p:stCondLst>
                                        </p:cTn>
                                        <p:tgtEl>
                                          <p:spTgt spid="49160"/>
                                        </p:tgtEl>
                                        <p:attrNameLst>
                                          <p:attrName>style.visibility</p:attrName>
                                        </p:attrNameLst>
                                      </p:cBhvr>
                                      <p:to>
                                        <p:strVal val="visible"/>
                                      </p:to>
                                    </p:set>
                                    <p:animEffect transition="in" filter="fade">
                                      <p:cBhvr>
                                        <p:cTn id="23" dur="100"/>
                                        <p:tgtEl>
                                          <p:spTgt spid="49160"/>
                                        </p:tgtEl>
                                      </p:cBhvr>
                                    </p:animEffect>
                                    <p:anim calcmode="lin" valueType="num">
                                      <p:cBhvr>
                                        <p:cTn id="24" dur="400" fill="hold"/>
                                        <p:tgtEl>
                                          <p:spTgt spid="49160"/>
                                        </p:tgtEl>
                                        <p:attrNameLst>
                                          <p:attrName>ppt_x</p:attrName>
                                        </p:attrNameLst>
                                      </p:cBhvr>
                                      <p:tavLst>
                                        <p:tav tm="0">
                                          <p:val>
                                            <p:strVal val="#ppt_x"/>
                                          </p:val>
                                        </p:tav>
                                        <p:tav tm="100000">
                                          <p:val>
                                            <p:strVal val="#ppt_x"/>
                                          </p:val>
                                        </p:tav>
                                      </p:tavLst>
                                    </p:anim>
                                    <p:anim calcmode="lin" valueType="num">
                                      <p:cBhvr>
                                        <p:cTn id="25" dur="400" fill="hold"/>
                                        <p:tgtEl>
                                          <p:spTgt spid="49160"/>
                                        </p:tgtEl>
                                        <p:attrNameLst>
                                          <p:attrName>ppt_y</p:attrName>
                                        </p:attrNameLst>
                                      </p:cBhvr>
                                      <p:tavLst>
                                        <p:tav tm="0">
                                          <p:val>
                                            <p:strVal val="#ppt_y+0.31"/>
                                          </p:val>
                                        </p:tav>
                                        <p:tav tm="100000">
                                          <p:val>
                                            <p:strVal val="#ppt_y+0.31"/>
                                          </p:val>
                                        </p:tav>
                                      </p:tavLst>
                                    </p:anim>
                                    <p:anim calcmode="lin" valueType="num">
                                      <p:cBhvr>
                                        <p:cTn id="26" dur="600" decel="50000" fill="hold">
                                          <p:stCondLst>
                                            <p:cond delay="400"/>
                                          </p:stCondLst>
                                        </p:cTn>
                                        <p:tgtEl>
                                          <p:spTgt spid="4916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7" dur="600" decel="50000" fill="hold">
                                          <p:stCondLst>
                                            <p:cond delay="400"/>
                                          </p:stCondLst>
                                        </p:cTn>
                                        <p:tgtEl>
                                          <p:spTgt spid="4916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3" presetClass="entr" presetSubtype="0" fill="hold" nodeType="clickEffect">
                                  <p:stCondLst>
                                    <p:cond delay="0"/>
                                  </p:stCondLst>
                                  <p:childTnLst>
                                    <p:set>
                                      <p:cBhvr>
                                        <p:cTn id="31" dur="1" fill="hold">
                                          <p:stCondLst>
                                            <p:cond delay="0"/>
                                          </p:stCondLst>
                                        </p:cTn>
                                        <p:tgtEl>
                                          <p:spTgt spid="4">
                                            <p:txEl>
                                              <p:pRg st="2" end="2"/>
                                            </p:txEl>
                                          </p:spTgt>
                                        </p:tgtEl>
                                        <p:attrNameLst>
                                          <p:attrName>style.visibility</p:attrName>
                                        </p:attrNameLst>
                                      </p:cBhvr>
                                      <p:to>
                                        <p:strVal val="visible"/>
                                      </p:to>
                                    </p:set>
                                    <p:animEffect transition="in" filter="fade">
                                      <p:cBhvr>
                                        <p:cTn id="32" dur="100"/>
                                        <p:tgtEl>
                                          <p:spTgt spid="4">
                                            <p:txEl>
                                              <p:pRg st="2" end="2"/>
                                            </p:txEl>
                                          </p:spTgt>
                                        </p:tgtEl>
                                      </p:cBhvr>
                                    </p:animEffect>
                                    <p:anim calcmode="lin" valueType="num">
                                      <p:cBhvr>
                                        <p:cTn id="33" dur="4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34" dur="400" fill="hold"/>
                                        <p:tgtEl>
                                          <p:spTgt spid="4">
                                            <p:txEl>
                                              <p:pRg st="2" end="2"/>
                                            </p:txEl>
                                          </p:spTgt>
                                        </p:tgtEl>
                                        <p:attrNameLst>
                                          <p:attrName>ppt_y</p:attrName>
                                        </p:attrNameLst>
                                      </p:cBhvr>
                                      <p:tavLst>
                                        <p:tav tm="0">
                                          <p:val>
                                            <p:strVal val="#ppt_y+0.31"/>
                                          </p:val>
                                        </p:tav>
                                        <p:tav tm="100000">
                                          <p:val>
                                            <p:strVal val="#ppt_y+0.31"/>
                                          </p:val>
                                        </p:tav>
                                      </p:tavLst>
                                    </p:anim>
                                    <p:anim calcmode="lin" valueType="num">
                                      <p:cBhvr>
                                        <p:cTn id="35" dur="600" decel="50000" fill="hold">
                                          <p:stCondLst>
                                            <p:cond delay="400"/>
                                          </p:stCondLst>
                                        </p:cTn>
                                        <p:tgtEl>
                                          <p:spTgt spid="4">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6" dur="600" decel="50000" fill="hold">
                                          <p:stCondLst>
                                            <p:cond delay="400"/>
                                          </p:stCondLst>
                                        </p:cTn>
                                        <p:tgtEl>
                                          <p:spTgt spid="4">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gs>
            <a:gs pos="100000">
              <a:srgbClr val="4D0808"/>
            </a:gs>
          </a:gsLst>
          <a:lin ang="10800000" scaled="1"/>
          <a:tileRect/>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bg2"/>
          </a:solidFill>
        </p:spPr>
        <p:txBody>
          <a:bodyPr>
            <a:noAutofit/>
          </a:bodyPr>
          <a:lstStyle/>
          <a:p>
            <a:r>
              <a:rPr lang="es-CO" sz="2800" dirty="0" smtClean="0">
                <a:latin typeface="Algerian" pitchFamily="82" charset="0"/>
              </a:rPr>
              <a:t>¿El remanente desde cuando hace los preparativos para guardar el sábado?</a:t>
            </a:r>
            <a:endParaRPr lang="es-CO" sz="2800" dirty="0">
              <a:latin typeface="Algerian" pitchFamily="82" charset="0"/>
            </a:endParaRPr>
          </a:p>
        </p:txBody>
      </p:sp>
      <p:sp>
        <p:nvSpPr>
          <p:cNvPr id="3" name="2 Marcador de contenido"/>
          <p:cNvSpPr>
            <a:spLocks noGrp="1"/>
          </p:cNvSpPr>
          <p:nvPr>
            <p:ph idx="1"/>
          </p:nvPr>
        </p:nvSpPr>
        <p:spPr>
          <a:xfrm>
            <a:off x="457200" y="1556792"/>
            <a:ext cx="8229600" cy="4925144"/>
          </a:xfrm>
          <a:solidFill>
            <a:srgbClr val="FFFF00"/>
          </a:solidFill>
        </p:spPr>
        <p:txBody>
          <a:bodyPr>
            <a:normAutofit fontScale="92500" lnSpcReduction="20000"/>
          </a:bodyPr>
          <a:lstStyle/>
          <a:p>
            <a:pPr algn="ctr">
              <a:buNone/>
            </a:pPr>
            <a:r>
              <a:rPr lang="es-CO" dirty="0" smtClean="0">
                <a:solidFill>
                  <a:srgbClr val="0070C0"/>
                </a:solidFill>
              </a:rPr>
              <a:t>    Durante toda la semana hemos de recordar el sábado y hacer preparativos para observarlo de acuerdo con el mandamiento</a:t>
            </a:r>
            <a:r>
              <a:rPr lang="es-CO" dirty="0" smtClean="0"/>
              <a:t>. No hemos de observar el sábado meramente como un asunto legal. Hemos de comprender su relación espiritual con todas las transacciones de la vida... </a:t>
            </a:r>
          </a:p>
          <a:p>
            <a:endParaRPr lang="es-CO" dirty="0" smtClean="0"/>
          </a:p>
          <a:p>
            <a:pPr algn="ctr">
              <a:buNone/>
            </a:pPr>
            <a:r>
              <a:rPr lang="es-CO" dirty="0" smtClean="0"/>
              <a:t>    Cuando el sábado se recuerda de esta manera, no se permitirá que lo temporal se inmiscuya en lo espiritual. </a:t>
            </a:r>
            <a:r>
              <a:rPr lang="es-CO" dirty="0" smtClean="0">
                <a:solidFill>
                  <a:srgbClr val="0070C0"/>
                </a:solidFill>
              </a:rPr>
              <a:t>No debiera dejarse para el sábado ningún deber que corresponde a los seis días de trabajo</a:t>
            </a:r>
            <a:r>
              <a:rPr lang="es-CO" dirty="0" smtClean="0"/>
              <a:t>.-</a:t>
            </a:r>
            <a:r>
              <a:rPr lang="es-CO" dirty="0" smtClean="0">
                <a:solidFill>
                  <a:srgbClr val="FF0000"/>
                </a:solidFill>
              </a:rPr>
              <a:t>6T 353-354 (1900). </a:t>
            </a:r>
          </a:p>
          <a:p>
            <a:endParaRPr lang="es-CO" dirty="0" smtClean="0"/>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6084168" cy="6858000"/>
          </a:xfrm>
          <a:solidFill>
            <a:schemeClr val="bg2"/>
          </a:solidFill>
        </p:spPr>
        <p:txBody>
          <a:bodyPr>
            <a:normAutofit fontScale="92500" lnSpcReduction="20000"/>
          </a:bodyPr>
          <a:lstStyle/>
          <a:p>
            <a:pPr algn="ctr">
              <a:buNone/>
            </a:pPr>
            <a:r>
              <a:rPr lang="es-CO" dirty="0" smtClean="0"/>
              <a:t>      El remanente también tiene una obra que cumplir en sábado: </a:t>
            </a:r>
            <a:r>
              <a:rPr lang="es-CO" dirty="0" smtClean="0">
                <a:solidFill>
                  <a:srgbClr val="0070C0"/>
                </a:solidFill>
              </a:rPr>
              <a:t>atender las necesidades de la vida, cuidar a los enfermos, proveer a los menesterosos. </a:t>
            </a:r>
          </a:p>
          <a:p>
            <a:pPr algn="ctr">
              <a:buNone/>
            </a:pPr>
            <a:r>
              <a:rPr lang="es-CO" dirty="0" smtClean="0"/>
              <a:t>      </a:t>
            </a:r>
          </a:p>
          <a:p>
            <a:pPr algn="ctr">
              <a:buNone/>
            </a:pPr>
            <a:r>
              <a:rPr lang="es-CO" dirty="0" smtClean="0"/>
              <a:t>   </a:t>
            </a:r>
            <a:r>
              <a:rPr lang="es-CO" dirty="0" smtClean="0">
                <a:solidFill>
                  <a:srgbClr val="FF0000"/>
                </a:solidFill>
              </a:rPr>
              <a:t>No será tenido por inocente quien descuide el alivio del sufrimiento ese día. </a:t>
            </a:r>
            <a:r>
              <a:rPr lang="es-CO" u="sng" dirty="0" smtClean="0">
                <a:solidFill>
                  <a:srgbClr val="FF0000"/>
                </a:solidFill>
              </a:rPr>
              <a:t>El santo día de reposo de Dios fue hecho para el hombre</a:t>
            </a:r>
            <a:r>
              <a:rPr lang="es-CO" dirty="0" smtClean="0">
                <a:solidFill>
                  <a:srgbClr val="FF0000"/>
                </a:solidFill>
              </a:rPr>
              <a:t>, y las obras de misericordia están en perfecta armonía con su propósito. </a:t>
            </a:r>
          </a:p>
          <a:p>
            <a:pPr algn="ctr">
              <a:buNone/>
            </a:pPr>
            <a:r>
              <a:rPr lang="es-CO" dirty="0" smtClean="0"/>
              <a:t>   </a:t>
            </a:r>
          </a:p>
          <a:p>
            <a:pPr algn="ctr">
              <a:buNone/>
            </a:pPr>
            <a:r>
              <a:rPr lang="es-CO" dirty="0" smtClean="0">
                <a:solidFill>
                  <a:srgbClr val="0070C0"/>
                </a:solidFill>
              </a:rPr>
              <a:t>Dios no desea que sus criaturas sufran una hora de dolor que pueda ser aliviada en sábado o cualquier otro día</a:t>
            </a:r>
            <a:r>
              <a:rPr lang="es-CO" dirty="0" smtClean="0"/>
              <a:t>.-</a:t>
            </a:r>
            <a:r>
              <a:rPr lang="es-CO" dirty="0" smtClean="0">
                <a:solidFill>
                  <a:srgbClr val="FF0000"/>
                </a:solidFill>
              </a:rPr>
              <a:t>DTG 177 (1898). </a:t>
            </a:r>
          </a:p>
          <a:p>
            <a:endParaRPr lang="es-CO" dirty="0"/>
          </a:p>
        </p:txBody>
      </p:sp>
      <p:pic>
        <p:nvPicPr>
          <p:cNvPr id="24578" name="Picture 2" descr="http://3.bp.blogspot.com/_9K9m_3dEXac/TFdIQCPh6AI/AAAAAAAAAEk/1tThdvcPbNI/s200/Jesus_cura_al_paralitico.jpg">
            <a:hlinkClick r:id="rId2"/>
          </p:cNvPr>
          <p:cNvPicPr>
            <a:picLocks noChangeAspect="1" noChangeArrowheads="1"/>
          </p:cNvPicPr>
          <p:nvPr/>
        </p:nvPicPr>
        <p:blipFill>
          <a:blip r:embed="rId3" cstate="print"/>
          <a:srcRect/>
          <a:stretch>
            <a:fillRect/>
          </a:stretch>
        </p:blipFill>
        <p:spPr bwMode="auto">
          <a:xfrm>
            <a:off x="7020272" y="260648"/>
            <a:ext cx="864096" cy="1368152"/>
          </a:xfrm>
          <a:prstGeom prst="rect">
            <a:avLst/>
          </a:prstGeom>
          <a:noFill/>
        </p:spPr>
      </p:pic>
      <p:sp>
        <p:nvSpPr>
          <p:cNvPr id="24580" name="AutoShape 4" descr="http://t2.gstatic.com/images?q=tbn:ANd9GcTRJac2iBqfwRl8mF1IS245p9MX9O3ipGprYSwmCtbes7PwrxUaFg"/>
          <p:cNvSpPr>
            <a:spLocks noChangeAspect="1" noChangeArrowheads="1"/>
          </p:cNvSpPr>
          <p:nvPr/>
        </p:nvSpPr>
        <p:spPr bwMode="auto">
          <a:xfrm>
            <a:off x="63500" y="-912813"/>
            <a:ext cx="1885950" cy="18859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24582" name="Picture 6" descr="http://t2.gstatic.com/images?q=tbn:ANd9GcSd1wmSiJUVxbXA6RQnRRgnRkWMirIc9Kkk1L0UqIRXQONJikzQ5w"/>
          <p:cNvPicPr>
            <a:picLocks noChangeAspect="1" noChangeArrowheads="1"/>
          </p:cNvPicPr>
          <p:nvPr/>
        </p:nvPicPr>
        <p:blipFill>
          <a:blip r:embed="rId4" cstate="print"/>
          <a:srcRect/>
          <a:stretch>
            <a:fillRect/>
          </a:stretch>
        </p:blipFill>
        <p:spPr bwMode="auto">
          <a:xfrm>
            <a:off x="6228184" y="1988840"/>
            <a:ext cx="2619375" cy="2175124"/>
          </a:xfrm>
          <a:prstGeom prst="rect">
            <a:avLst/>
          </a:prstGeom>
          <a:noFill/>
        </p:spPr>
      </p:pic>
      <p:pic>
        <p:nvPicPr>
          <p:cNvPr id="24584" name="Picture 8" descr="http://t1.gstatic.com/images?q=tbn:ANd9GcRGtI7D_LuXusY5ImwxrtNKaZnH2MErVfj-ReYTfixxc4mGYnz3"/>
          <p:cNvPicPr>
            <a:picLocks noChangeAspect="1" noChangeArrowheads="1"/>
          </p:cNvPicPr>
          <p:nvPr/>
        </p:nvPicPr>
        <p:blipFill>
          <a:blip r:embed="rId5" cstate="print"/>
          <a:srcRect/>
          <a:stretch>
            <a:fillRect/>
          </a:stretch>
        </p:blipFill>
        <p:spPr bwMode="auto">
          <a:xfrm>
            <a:off x="6444208" y="4437112"/>
            <a:ext cx="2381250" cy="187220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4578"/>
                                        </p:tgtEl>
                                        <p:attrNameLst>
                                          <p:attrName>style.visibility</p:attrName>
                                        </p:attrNameLst>
                                      </p:cBhvr>
                                      <p:to>
                                        <p:strVal val="visible"/>
                                      </p:to>
                                    </p:set>
                                    <p:anim to="" calcmode="lin" valueType="num">
                                      <p:cBhvr>
                                        <p:cTn id="7" dur="1" fill="hold"/>
                                        <p:tgtEl>
                                          <p:spTgt spid="2457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additive="base">
                                        <p:cTn id="12"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nodeType="clickEffect">
                                  <p:stCondLst>
                                    <p:cond delay="0"/>
                                  </p:stCondLst>
                                  <p:childTnLst>
                                    <p:set>
                                      <p:cBhvr>
                                        <p:cTn id="23" dur="1" fill="hold">
                                          <p:stCondLst>
                                            <p:cond delay="0"/>
                                          </p:stCondLst>
                                        </p:cTn>
                                        <p:tgtEl>
                                          <p:spTgt spid="24582"/>
                                        </p:tgtEl>
                                        <p:attrNameLst>
                                          <p:attrName>style.visibility</p:attrName>
                                        </p:attrNameLst>
                                      </p:cBhvr>
                                      <p:to>
                                        <p:strVal val="visible"/>
                                      </p:to>
                                    </p:set>
                                    <p:anim to="" calcmode="lin" valueType="num">
                                      <p:cBhvr>
                                        <p:cTn id="24" dur="1" fill="hold"/>
                                        <p:tgtEl>
                                          <p:spTgt spid="24582"/>
                                        </p:tgtEl>
                                        <p:attrNameLst>
                                          <p:attrName/>
                                        </p:attrNameLst>
                                      </p:cBhvr>
                                    </p:anim>
                                  </p:childTnLst>
                                </p:cTn>
                              </p:par>
                            </p:childTnLst>
                          </p:cTn>
                        </p:par>
                      </p:childTnLst>
                    </p:cTn>
                  </p:par>
                  <p:par>
                    <p:cTn id="25" fill="hold">
                      <p:stCondLst>
                        <p:cond delay="indefinite"/>
                      </p:stCondLst>
                      <p:childTnLst>
                        <p:par>
                          <p:cTn id="26" fill="hold">
                            <p:stCondLst>
                              <p:cond delay="0"/>
                            </p:stCondLst>
                            <p:childTnLst>
                              <p:par>
                                <p:cTn id="27" presetID="24" presetClass="entr" presetSubtype="0" fill="hold"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 to="" calcmode="lin" valueType="num">
                                      <p:cBhvr>
                                        <p:cTn id="29" dur="1" fill="hold"/>
                                        <p:tgtEl>
                                          <p:spTgt spid="3">
                                            <p:txEl>
                                              <p:pRg st="2" end="2"/>
                                            </p:txEl>
                                          </p:spTgt>
                                        </p:tgtEl>
                                        <p:attrNameLst>
                                          <p:attrName/>
                                        </p:attrNameLst>
                                      </p:cBhvr>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nodeType="clickEffect">
                                  <p:stCondLst>
                                    <p:cond delay="0"/>
                                  </p:stCondLst>
                                  <p:childTnLst>
                                    <p:set>
                                      <p:cBhvr>
                                        <p:cTn id="33" dur="1" fill="hold">
                                          <p:stCondLst>
                                            <p:cond delay="0"/>
                                          </p:stCondLst>
                                        </p:cTn>
                                        <p:tgtEl>
                                          <p:spTgt spid="24584"/>
                                        </p:tgtEl>
                                        <p:attrNameLst>
                                          <p:attrName>style.visibility</p:attrName>
                                        </p:attrNameLst>
                                      </p:cBhvr>
                                      <p:to>
                                        <p:strVal val="visible"/>
                                      </p:to>
                                    </p:set>
                                    <p:animEffect transition="in" filter="fade">
                                      <p:cBhvr>
                                        <p:cTn id="34" dur="100"/>
                                        <p:tgtEl>
                                          <p:spTgt spid="24584"/>
                                        </p:tgtEl>
                                      </p:cBhvr>
                                    </p:animEffect>
                                    <p:anim calcmode="lin" valueType="num">
                                      <p:cBhvr>
                                        <p:cTn id="35" dur="400" fill="hold"/>
                                        <p:tgtEl>
                                          <p:spTgt spid="24584"/>
                                        </p:tgtEl>
                                        <p:attrNameLst>
                                          <p:attrName>ppt_x</p:attrName>
                                        </p:attrNameLst>
                                      </p:cBhvr>
                                      <p:tavLst>
                                        <p:tav tm="0">
                                          <p:val>
                                            <p:strVal val="#ppt_x"/>
                                          </p:val>
                                        </p:tav>
                                        <p:tav tm="100000">
                                          <p:val>
                                            <p:strVal val="#ppt_x"/>
                                          </p:val>
                                        </p:tav>
                                      </p:tavLst>
                                    </p:anim>
                                    <p:anim calcmode="lin" valueType="num">
                                      <p:cBhvr>
                                        <p:cTn id="36" dur="400" fill="hold"/>
                                        <p:tgtEl>
                                          <p:spTgt spid="24584"/>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2458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2458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4" presetClass="entr" presetSubtype="0" fill="hold"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 to="" calcmode="lin" valueType="num">
                                      <p:cBhvr>
                                        <p:cTn id="43"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CO" dirty="0" smtClean="0">
                <a:latin typeface="Algerian" pitchFamily="82" charset="0"/>
              </a:rPr>
              <a:t>¿Qué otro aspecto distingue al remanente?</a:t>
            </a:r>
            <a:endParaRPr lang="es-CO" dirty="0">
              <a:latin typeface="Algerian" pitchFamily="82" charset="0"/>
            </a:endParaRPr>
          </a:p>
        </p:txBody>
      </p:sp>
      <p:sp>
        <p:nvSpPr>
          <p:cNvPr id="3" name="2 Marcador de contenido"/>
          <p:cNvSpPr>
            <a:spLocks noGrp="1"/>
          </p:cNvSpPr>
          <p:nvPr>
            <p:ph idx="1"/>
          </p:nvPr>
        </p:nvSpPr>
        <p:spPr>
          <a:xfrm>
            <a:off x="457200" y="1600201"/>
            <a:ext cx="8229600" cy="1108720"/>
          </a:xfrm>
        </p:spPr>
        <p:txBody>
          <a:bodyPr>
            <a:normAutofit/>
          </a:bodyPr>
          <a:lstStyle/>
          <a:p>
            <a:pPr>
              <a:buNone/>
            </a:pPr>
            <a:r>
              <a:rPr lang="es-CO" sz="5900" b="1" dirty="0" smtClean="0">
                <a:solidFill>
                  <a:srgbClr val="FF0000"/>
                </a:solidFill>
              </a:rPr>
              <a:t>     </a:t>
            </a:r>
            <a:r>
              <a:rPr lang="es-CO" b="1" u="sng" dirty="0" smtClean="0">
                <a:solidFill>
                  <a:srgbClr val="FF0000"/>
                </a:solidFill>
              </a:rPr>
              <a:t>Fidelidad en los diezmos y ofrendas</a:t>
            </a:r>
            <a:endParaRPr lang="es-CO" dirty="0" smtClean="0"/>
          </a:p>
          <a:p>
            <a:endParaRPr lang="es-CO" dirty="0" smtClean="0"/>
          </a:p>
          <a:p>
            <a:endParaRPr lang="es-CO" dirty="0"/>
          </a:p>
        </p:txBody>
      </p:sp>
      <p:sp>
        <p:nvSpPr>
          <p:cNvPr id="4" name="3 Rectángulo"/>
          <p:cNvSpPr/>
          <p:nvPr/>
        </p:nvSpPr>
        <p:spPr>
          <a:xfrm>
            <a:off x="251520" y="2780928"/>
            <a:ext cx="5688632" cy="3785652"/>
          </a:xfrm>
          <a:prstGeom prst="rect">
            <a:avLst/>
          </a:prstGeom>
        </p:spPr>
        <p:txBody>
          <a:bodyPr wrap="square">
            <a:spAutoFit/>
          </a:bodyPr>
          <a:lstStyle/>
          <a:p>
            <a:pPr>
              <a:buNone/>
            </a:pPr>
            <a:r>
              <a:rPr lang="es-CO" sz="2400" dirty="0" smtClean="0"/>
              <a:t>Así lo establece Dios en</a:t>
            </a:r>
            <a:r>
              <a:rPr lang="es-CO" sz="2400" dirty="0" smtClean="0">
                <a:solidFill>
                  <a:srgbClr val="FF0000"/>
                </a:solidFill>
              </a:rPr>
              <a:t> Levíticos 27:1; 30,32</a:t>
            </a:r>
            <a:r>
              <a:rPr lang="es-CO" sz="2400" dirty="0" smtClean="0"/>
              <a:t>.</a:t>
            </a:r>
          </a:p>
          <a:p>
            <a:pPr algn="ctr">
              <a:buNone/>
            </a:pPr>
            <a:r>
              <a:rPr lang="es-CO" sz="2400" dirty="0" smtClean="0"/>
              <a:t>    1 Y HABLO Jehová á Moisés, diciendo: 30  ”</a:t>
            </a:r>
            <a:r>
              <a:rPr lang="es-CO" sz="2400" u="sng" dirty="0" smtClean="0">
                <a:solidFill>
                  <a:srgbClr val="0070C0"/>
                </a:solidFill>
              </a:rPr>
              <a:t>Y todas las décimas de la tierra, así de la simiente de la tierra como del fruto de los árboles, de Jehová son</a:t>
            </a:r>
            <a:r>
              <a:rPr lang="es-CO" sz="2400" dirty="0" smtClean="0"/>
              <a:t>: es cosa consagrada (</a:t>
            </a:r>
            <a:r>
              <a:rPr lang="es-CO" sz="2400" dirty="0" smtClean="0">
                <a:solidFill>
                  <a:srgbClr val="0070C0"/>
                </a:solidFill>
              </a:rPr>
              <a:t>sagrada, santa</a:t>
            </a:r>
            <a:r>
              <a:rPr lang="es-CO" sz="2400" dirty="0" smtClean="0"/>
              <a:t>)á Jehová. 32 Y</a:t>
            </a:r>
            <a:r>
              <a:rPr lang="es-CO" sz="2400" dirty="0" smtClean="0">
                <a:solidFill>
                  <a:srgbClr val="0070C0"/>
                </a:solidFill>
              </a:rPr>
              <a:t> toda décima de vacas ó de ovejas</a:t>
            </a:r>
            <a:r>
              <a:rPr lang="es-CO" sz="2400" dirty="0" smtClean="0"/>
              <a:t>, de todo lo que pasa bajo la </a:t>
            </a:r>
            <a:r>
              <a:rPr lang="es-CO" sz="2400" dirty="0" smtClean="0">
                <a:solidFill>
                  <a:srgbClr val="0070C0"/>
                </a:solidFill>
              </a:rPr>
              <a:t>vara</a:t>
            </a:r>
            <a:r>
              <a:rPr lang="es-CO" sz="2400" dirty="0" smtClean="0"/>
              <a:t>, la </a:t>
            </a:r>
            <a:r>
              <a:rPr lang="es-CO" sz="2400" dirty="0" smtClean="0">
                <a:solidFill>
                  <a:srgbClr val="0070C0"/>
                </a:solidFill>
              </a:rPr>
              <a:t>décima será consagrada á Jehová”.</a:t>
            </a:r>
          </a:p>
        </p:txBody>
      </p:sp>
      <p:pic>
        <p:nvPicPr>
          <p:cNvPr id="23554" name="Picture 2" descr="http://t2.gstatic.com/images?q=tbn:ANd9GcQLU7P9JvBJ4kw1g4F14j6uydH6Tikil2rjV0tdsMvgJ5bJsdbtsg"/>
          <p:cNvPicPr>
            <a:picLocks noChangeAspect="1" noChangeArrowheads="1"/>
          </p:cNvPicPr>
          <p:nvPr/>
        </p:nvPicPr>
        <p:blipFill>
          <a:blip r:embed="rId2" cstate="print"/>
          <a:srcRect/>
          <a:stretch>
            <a:fillRect/>
          </a:stretch>
        </p:blipFill>
        <p:spPr bwMode="auto">
          <a:xfrm>
            <a:off x="6372200" y="2924944"/>
            <a:ext cx="2562225" cy="338437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53" presetClass="entr" presetSubtype="0" fill="hold" nodeType="clickEffect">
                                  <p:stCondLst>
                                    <p:cond delay="0"/>
                                  </p:stCondLst>
                                  <p:childTnLst>
                                    <p:set>
                                      <p:cBhvr>
                                        <p:cTn id="16" dur="1" fill="hold">
                                          <p:stCondLst>
                                            <p:cond delay="0"/>
                                          </p:stCondLst>
                                        </p:cTn>
                                        <p:tgtEl>
                                          <p:spTgt spid="23554"/>
                                        </p:tgtEl>
                                        <p:attrNameLst>
                                          <p:attrName>style.visibility</p:attrName>
                                        </p:attrNameLst>
                                      </p:cBhvr>
                                      <p:to>
                                        <p:strVal val="visible"/>
                                      </p:to>
                                    </p:set>
                                    <p:anim calcmode="lin" valueType="num">
                                      <p:cBhvr>
                                        <p:cTn id="17" dur="500" fill="hold"/>
                                        <p:tgtEl>
                                          <p:spTgt spid="23554"/>
                                        </p:tgtEl>
                                        <p:attrNameLst>
                                          <p:attrName>ppt_w</p:attrName>
                                        </p:attrNameLst>
                                      </p:cBhvr>
                                      <p:tavLst>
                                        <p:tav tm="0">
                                          <p:val>
                                            <p:fltVal val="0"/>
                                          </p:val>
                                        </p:tav>
                                        <p:tav tm="100000">
                                          <p:val>
                                            <p:strVal val="#ppt_w"/>
                                          </p:val>
                                        </p:tav>
                                      </p:tavLst>
                                    </p:anim>
                                    <p:anim calcmode="lin" valueType="num">
                                      <p:cBhvr>
                                        <p:cTn id="18" dur="500" fill="hold"/>
                                        <p:tgtEl>
                                          <p:spTgt spid="23554"/>
                                        </p:tgtEl>
                                        <p:attrNameLst>
                                          <p:attrName>ppt_h</p:attrName>
                                        </p:attrNameLst>
                                      </p:cBhvr>
                                      <p:tavLst>
                                        <p:tav tm="0">
                                          <p:val>
                                            <p:fltVal val="0"/>
                                          </p:val>
                                        </p:tav>
                                        <p:tav tm="100000">
                                          <p:val>
                                            <p:strVal val="#ppt_h"/>
                                          </p:val>
                                        </p:tav>
                                      </p:tavLst>
                                    </p:anim>
                                    <p:animEffect transition="in" filter="fade">
                                      <p:cBhvr>
                                        <p:cTn id="19" dur="500"/>
                                        <p:tgtEl>
                                          <p:spTgt spid="23554"/>
                                        </p:tgtEl>
                                      </p:cBhvr>
                                    </p:animEffect>
                                  </p:childTnLst>
                                </p:cTn>
                              </p:par>
                            </p:childTnLst>
                          </p:cTn>
                        </p:par>
                      </p:childTnLst>
                    </p:cTn>
                  </p:par>
                  <p:par>
                    <p:cTn id="20" fill="hold">
                      <p:stCondLst>
                        <p:cond delay="indefinite"/>
                      </p:stCondLst>
                      <p:childTnLst>
                        <p:par>
                          <p:cTn id="21" fill="hold">
                            <p:stCondLst>
                              <p:cond delay="0"/>
                            </p:stCondLst>
                            <p:childTnLst>
                              <p:par>
                                <p:cTn id="22" presetID="43" presetClass="entr" presetSubtype="0"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100"/>
                                        <p:tgtEl>
                                          <p:spTgt spid="4"/>
                                        </p:tgtEl>
                                      </p:cBhvr>
                                    </p:animEffect>
                                    <p:anim calcmode="lin" valueType="num">
                                      <p:cBhvr>
                                        <p:cTn id="25" dur="400" fill="hold"/>
                                        <p:tgtEl>
                                          <p:spTgt spid="4"/>
                                        </p:tgtEl>
                                        <p:attrNameLst>
                                          <p:attrName>ppt_x</p:attrName>
                                        </p:attrNameLst>
                                      </p:cBhvr>
                                      <p:tavLst>
                                        <p:tav tm="0">
                                          <p:val>
                                            <p:strVal val="#ppt_x"/>
                                          </p:val>
                                        </p:tav>
                                        <p:tav tm="100000">
                                          <p:val>
                                            <p:strVal val="#ppt_x"/>
                                          </p:val>
                                        </p:tav>
                                      </p:tavLst>
                                    </p:anim>
                                    <p:anim calcmode="lin" valueType="num">
                                      <p:cBhvr>
                                        <p:cTn id="26" dur="400" fill="hold"/>
                                        <p:tgtEl>
                                          <p:spTgt spid="4"/>
                                        </p:tgtEl>
                                        <p:attrNameLst>
                                          <p:attrName>ppt_y</p:attrName>
                                        </p:attrNameLst>
                                      </p:cBhvr>
                                      <p:tavLst>
                                        <p:tav tm="0">
                                          <p:val>
                                            <p:strVal val="#ppt_y+0.31"/>
                                          </p:val>
                                        </p:tav>
                                        <p:tav tm="100000">
                                          <p:val>
                                            <p:strVal val="#ppt_y+0.31"/>
                                          </p:val>
                                        </p:tav>
                                      </p:tavLst>
                                    </p:anim>
                                    <p:anim calcmode="lin" valueType="num">
                                      <p:cBhvr>
                                        <p:cTn id="27"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8"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88640"/>
            <a:ext cx="6048672" cy="4248473"/>
          </a:xfrm>
          <a:solidFill>
            <a:schemeClr val="bg1"/>
          </a:solidFill>
        </p:spPr>
        <p:txBody>
          <a:bodyPr>
            <a:normAutofit fontScale="85000" lnSpcReduction="20000"/>
          </a:bodyPr>
          <a:lstStyle/>
          <a:p>
            <a:pPr algn="ctr">
              <a:buNone/>
            </a:pPr>
            <a:r>
              <a:rPr lang="es-CO" dirty="0" smtClean="0"/>
              <a:t>   </a:t>
            </a:r>
            <a:r>
              <a:rPr lang="es-CO" sz="3300" dirty="0" smtClean="0"/>
              <a:t> </a:t>
            </a:r>
            <a:r>
              <a:rPr lang="es-CO" sz="3300" dirty="0" smtClean="0">
                <a:solidFill>
                  <a:srgbClr val="FF0000"/>
                </a:solidFill>
              </a:rPr>
              <a:t>Números 18:25-26</a:t>
            </a:r>
            <a:r>
              <a:rPr lang="es-CO" dirty="0" smtClean="0"/>
              <a:t>. </a:t>
            </a:r>
            <a:r>
              <a:rPr lang="es-CO" sz="3900" dirty="0" smtClean="0"/>
              <a:t>Y habló Jehová á Moisés, diciendo: Así hablarás á los Levitas, y les dirás: Cuando tomareis de los hijos de Israel los diezmos que os he dado de ellos por vuestra heredad, </a:t>
            </a:r>
            <a:r>
              <a:rPr lang="es-CO" sz="3900" dirty="0" smtClean="0">
                <a:solidFill>
                  <a:srgbClr val="0070C0"/>
                </a:solidFill>
              </a:rPr>
              <a:t>vosotros presentaréis de ellos en ofrenda mecida á Jehová el </a:t>
            </a:r>
            <a:r>
              <a:rPr lang="es-CO" sz="3900" u="sng" dirty="0" smtClean="0">
                <a:solidFill>
                  <a:srgbClr val="0070C0"/>
                </a:solidFill>
              </a:rPr>
              <a:t>diezmo de los diezmos.</a:t>
            </a:r>
            <a:r>
              <a:rPr lang="es-CO" sz="3900" dirty="0" smtClean="0"/>
              <a:t> Note que de aquí sale el remane</a:t>
            </a:r>
            <a:r>
              <a:rPr lang="es-CO" dirty="0" smtClean="0"/>
              <a:t>nte.</a:t>
            </a:r>
            <a:endParaRPr lang="es-CO" dirty="0"/>
          </a:p>
        </p:txBody>
      </p:sp>
      <p:pic>
        <p:nvPicPr>
          <p:cNvPr id="52228" name="Picture 4" descr="http://t0.gstatic.com/images?q=tbn:ANd9GcQVtD9S_MsK4DfWmjKMvKk4qApr7k61kGihu4c9OBF5IckkPIlpsg"/>
          <p:cNvPicPr>
            <a:picLocks noChangeAspect="1" noChangeArrowheads="1"/>
          </p:cNvPicPr>
          <p:nvPr/>
        </p:nvPicPr>
        <p:blipFill>
          <a:blip r:embed="rId2" cstate="print"/>
          <a:srcRect/>
          <a:stretch>
            <a:fillRect/>
          </a:stretch>
        </p:blipFill>
        <p:spPr bwMode="auto">
          <a:xfrm>
            <a:off x="6300192" y="188640"/>
            <a:ext cx="2520280" cy="4248472"/>
          </a:xfrm>
          <a:prstGeom prst="rect">
            <a:avLst/>
          </a:prstGeom>
          <a:noFill/>
        </p:spPr>
      </p:pic>
      <p:sp>
        <p:nvSpPr>
          <p:cNvPr id="6" name="5 Rectángulo"/>
          <p:cNvSpPr/>
          <p:nvPr/>
        </p:nvSpPr>
        <p:spPr>
          <a:xfrm>
            <a:off x="251520" y="4725144"/>
            <a:ext cx="8640960" cy="1569660"/>
          </a:xfrm>
          <a:prstGeom prst="rect">
            <a:avLst/>
          </a:prstGeom>
          <a:solidFill>
            <a:srgbClr val="FFFF00"/>
          </a:solidFill>
        </p:spPr>
        <p:txBody>
          <a:bodyPr wrap="square">
            <a:spAutoFit/>
          </a:bodyPr>
          <a:lstStyle/>
          <a:p>
            <a:pPr algn="ctr"/>
            <a:r>
              <a:rPr lang="es-CO" sz="2800" dirty="0" smtClean="0"/>
              <a:t> </a:t>
            </a:r>
            <a:r>
              <a:rPr lang="es-CO" sz="3200" dirty="0" smtClean="0"/>
              <a:t>No todo el que me dice: Señor, Señor, entrará en el reino de los cielos, sino el que hace la voluntad de mi Padre que está en los cielos </a:t>
            </a:r>
            <a:r>
              <a:rPr lang="es-CO" sz="3200" dirty="0" smtClean="0">
                <a:solidFill>
                  <a:srgbClr val="FF0000"/>
                </a:solidFill>
              </a:rPr>
              <a:t>(Mateo 7:21)-</a:t>
            </a:r>
            <a:endParaRPr lang="es-CO" sz="32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52228"/>
                                        </p:tgtEl>
                                        <p:attrNameLst>
                                          <p:attrName>style.visibility</p:attrName>
                                        </p:attrNameLst>
                                      </p:cBhvr>
                                      <p:to>
                                        <p:strVal val="visible"/>
                                      </p:to>
                                    </p:set>
                                    <p:animEffect transition="in" filter="fade">
                                      <p:cBhvr>
                                        <p:cTn id="7" dur="100"/>
                                        <p:tgtEl>
                                          <p:spTgt spid="52228"/>
                                        </p:tgtEl>
                                      </p:cBhvr>
                                    </p:animEffect>
                                    <p:anim calcmode="lin" valueType="num">
                                      <p:cBhvr>
                                        <p:cTn id="8" dur="400" fill="hold"/>
                                        <p:tgtEl>
                                          <p:spTgt spid="52228"/>
                                        </p:tgtEl>
                                        <p:attrNameLst>
                                          <p:attrName>ppt_x</p:attrName>
                                        </p:attrNameLst>
                                      </p:cBhvr>
                                      <p:tavLst>
                                        <p:tav tm="0">
                                          <p:val>
                                            <p:strVal val="#ppt_x"/>
                                          </p:val>
                                        </p:tav>
                                        <p:tav tm="100000">
                                          <p:val>
                                            <p:strVal val="#ppt_x"/>
                                          </p:val>
                                        </p:tav>
                                      </p:tavLst>
                                    </p:anim>
                                    <p:anim calcmode="lin" valueType="num">
                                      <p:cBhvr>
                                        <p:cTn id="9" dur="400" fill="hold"/>
                                        <p:tgtEl>
                                          <p:spTgt spid="52228"/>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5222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5222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bg/>
                                          </p:spTgt>
                                        </p:tgtEl>
                                        <p:attrNameLst>
                                          <p:attrName>style.visibility</p:attrName>
                                        </p:attrNameLst>
                                      </p:cBhvr>
                                      <p:to>
                                        <p:strVal val="visible"/>
                                      </p:to>
                                    </p:set>
                                    <p:animEffect transition="in" filter="fade">
                                      <p:cBhvr>
                                        <p:cTn id="16" dur="100"/>
                                        <p:tgtEl>
                                          <p:spTgt spid="3">
                                            <p:bg/>
                                          </p:spTgt>
                                        </p:tgtEl>
                                      </p:cBhvr>
                                    </p:animEffect>
                                    <p:anim calcmode="lin" valueType="num">
                                      <p:cBhvr>
                                        <p:cTn id="17" dur="400" fill="hold"/>
                                        <p:tgtEl>
                                          <p:spTgt spid="3">
                                            <p:bg/>
                                          </p:spTgt>
                                        </p:tgtEl>
                                        <p:attrNameLst>
                                          <p:attrName>ppt_x</p:attrName>
                                        </p:attrNameLst>
                                      </p:cBhvr>
                                      <p:tavLst>
                                        <p:tav tm="0">
                                          <p:val>
                                            <p:strVal val="#ppt_x"/>
                                          </p:val>
                                        </p:tav>
                                        <p:tav tm="100000">
                                          <p:val>
                                            <p:strVal val="#ppt_x"/>
                                          </p:val>
                                        </p:tav>
                                      </p:tavLst>
                                    </p:anim>
                                    <p:anim calcmode="lin" valueType="num">
                                      <p:cBhvr>
                                        <p:cTn id="18" dur="400" fill="hold"/>
                                        <p:tgtEl>
                                          <p:spTgt spid="3">
                                            <p:bg/>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100"/>
                                        <p:tgtEl>
                                          <p:spTgt spid="3">
                                            <p:txEl>
                                              <p:pRg st="0" end="0"/>
                                            </p:txEl>
                                          </p:spTgt>
                                        </p:tgtEl>
                                      </p:cBhvr>
                                    </p:animEffect>
                                    <p:anim calcmode="lin" valueType="num">
                                      <p:cBhvr>
                                        <p:cTn id="26"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100"/>
                                        <p:tgtEl>
                                          <p:spTgt spid="6"/>
                                        </p:tgtEl>
                                      </p:cBhvr>
                                    </p:animEffect>
                                    <p:anim calcmode="lin" valueType="num">
                                      <p:cBhvr>
                                        <p:cTn id="35" dur="400" fill="hold"/>
                                        <p:tgtEl>
                                          <p:spTgt spid="6"/>
                                        </p:tgtEl>
                                        <p:attrNameLst>
                                          <p:attrName>ppt_x</p:attrName>
                                        </p:attrNameLst>
                                      </p:cBhvr>
                                      <p:tavLst>
                                        <p:tav tm="0">
                                          <p:val>
                                            <p:strVal val="#ppt_x"/>
                                          </p:val>
                                        </p:tav>
                                        <p:tav tm="100000">
                                          <p:val>
                                            <p:strVal val="#ppt_x"/>
                                          </p:val>
                                        </p:tav>
                                      </p:tavLst>
                                    </p:anim>
                                    <p:anim calcmode="lin" valueType="num">
                                      <p:cBhvr>
                                        <p:cTn id="36" dur="400" fill="hold"/>
                                        <p:tgtEl>
                                          <p:spTgt spid="6"/>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Autofit/>
          </a:bodyPr>
          <a:lstStyle/>
          <a:p>
            <a:r>
              <a:rPr lang="es-CO" b="1" dirty="0" smtClean="0"/>
              <a:t>¿Cómo considera Dios al que le es infiel en los diezmos?</a:t>
            </a:r>
            <a:endParaRPr lang="es-CO" b="1" dirty="0"/>
          </a:p>
        </p:txBody>
      </p:sp>
      <p:sp>
        <p:nvSpPr>
          <p:cNvPr id="3" name="2 Marcador de contenido"/>
          <p:cNvSpPr>
            <a:spLocks noGrp="1"/>
          </p:cNvSpPr>
          <p:nvPr>
            <p:ph idx="1"/>
          </p:nvPr>
        </p:nvSpPr>
        <p:spPr>
          <a:xfrm>
            <a:off x="0" y="1844824"/>
            <a:ext cx="8686800" cy="5013176"/>
          </a:xfrm>
          <a:solidFill>
            <a:schemeClr val="accent2">
              <a:lumMod val="20000"/>
              <a:lumOff val="80000"/>
            </a:schemeClr>
          </a:solidFill>
        </p:spPr>
        <p:txBody>
          <a:bodyPr>
            <a:normAutofit fontScale="92500" lnSpcReduction="10000"/>
          </a:bodyPr>
          <a:lstStyle/>
          <a:p>
            <a:pPr algn="ctr" fontAlgn="base">
              <a:buNone/>
            </a:pPr>
            <a:r>
              <a:rPr lang="es-CO" dirty="0" smtClean="0"/>
              <a:t>    </a:t>
            </a:r>
            <a:r>
              <a:rPr lang="es-CO" dirty="0" smtClean="0">
                <a:solidFill>
                  <a:srgbClr val="FF0000"/>
                </a:solidFill>
              </a:rPr>
              <a:t>Malaquías 3:8,9</a:t>
            </a:r>
            <a:r>
              <a:rPr lang="es-CO" dirty="0" smtClean="0"/>
              <a:t>. ¿Robará el hombre á Dios? Pues vosotros me habéis </a:t>
            </a:r>
            <a:r>
              <a:rPr lang="es-CO" dirty="0" smtClean="0">
                <a:solidFill>
                  <a:srgbClr val="0070C0"/>
                </a:solidFill>
              </a:rPr>
              <a:t>robado</a:t>
            </a:r>
            <a:r>
              <a:rPr lang="es-CO" dirty="0" smtClean="0"/>
              <a:t>. Y dijisteis: ¿En qué te hemos robado? Los diezmos y las primicias. 9  </a:t>
            </a:r>
            <a:r>
              <a:rPr lang="es-CO" dirty="0" smtClean="0">
                <a:solidFill>
                  <a:srgbClr val="0070C0"/>
                </a:solidFill>
              </a:rPr>
              <a:t>Malditos</a:t>
            </a:r>
            <a:r>
              <a:rPr lang="es-CO" dirty="0" smtClean="0"/>
              <a:t> sois con maldición, porque vosotros, la nación toda, me habéis robado. </a:t>
            </a:r>
          </a:p>
          <a:p>
            <a:pPr fontAlgn="base"/>
            <a:endParaRPr lang="es-CO" dirty="0" smtClean="0"/>
          </a:p>
          <a:p>
            <a:pPr algn="ctr" fontAlgn="base">
              <a:buNone/>
            </a:pPr>
            <a:r>
              <a:rPr lang="es-CO" dirty="0" smtClean="0"/>
              <a:t>   Desde los días de vuestros padres </a:t>
            </a:r>
            <a:r>
              <a:rPr lang="es-CO" dirty="0" smtClean="0">
                <a:solidFill>
                  <a:srgbClr val="0070C0"/>
                </a:solidFill>
              </a:rPr>
              <a:t>os habéis apartado de mis leyes, y no las guardasteis</a:t>
            </a:r>
            <a:r>
              <a:rPr lang="es-CO" dirty="0" smtClean="0"/>
              <a:t>. Tornaos á mí, y yo me tornaré á vosotros, ha dicho Jehová de los ejércitos. Mas dijisteis: ¿En qué hemos de tornar? </a:t>
            </a:r>
            <a:r>
              <a:rPr lang="es-CO" dirty="0" smtClean="0">
                <a:solidFill>
                  <a:srgbClr val="FF0000"/>
                </a:solidFill>
              </a:rPr>
              <a:t>(Verso 7)</a:t>
            </a:r>
          </a:p>
          <a:p>
            <a:pPr>
              <a:buNone/>
            </a:pP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5220072" cy="6858000"/>
          </a:xfrm>
          <a:solidFill>
            <a:srgbClr val="FFC000"/>
          </a:solidFill>
        </p:spPr>
        <p:txBody>
          <a:bodyPr>
            <a:normAutofit/>
          </a:bodyPr>
          <a:lstStyle/>
          <a:p>
            <a:pPr algn="ctr">
              <a:buNone/>
            </a:pPr>
            <a:r>
              <a:rPr lang="es-CO" dirty="0" smtClean="0"/>
              <a:t>    </a:t>
            </a:r>
          </a:p>
          <a:p>
            <a:pPr algn="ctr">
              <a:buNone/>
            </a:pPr>
            <a:r>
              <a:rPr lang="es-CO" dirty="0" smtClean="0"/>
              <a:t>       Dentro del pueblo de Israel había dos grupos, el remanente, que se mantenía fiel conforme a la Escritura, y la mayoría que se había apartado de ella, Dios los consideraba apóstatas, ladrones y malditos con maldición por</a:t>
            </a:r>
            <a:r>
              <a:rPr lang="es-CL" dirty="0" smtClean="0"/>
              <a:t> apartarse de la fe original.</a:t>
            </a:r>
            <a:endParaRPr lang="es-CO" dirty="0"/>
          </a:p>
        </p:txBody>
      </p:sp>
      <p:sp>
        <p:nvSpPr>
          <p:cNvPr id="1026" name="AutoShape 2" descr="http://t1.gstatic.com/images?q=tbn:ANd9GcR0gHu4ylM9DrEa-TbMCQoGOEGBPoebG8xNaSTSe6hYN6qtFmR4cg"/>
          <p:cNvSpPr>
            <a:spLocks noChangeAspect="1" noChangeArrowheads="1"/>
          </p:cNvSpPr>
          <p:nvPr/>
        </p:nvSpPr>
        <p:spPr bwMode="auto">
          <a:xfrm>
            <a:off x="63500" y="-896938"/>
            <a:ext cx="2466975" cy="18478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028" name="AutoShape 4" descr="http://t1.gstatic.com/images?q=tbn:ANd9GcR0gHu4ylM9DrEa-TbMCQoGOEGBPoebG8xNaSTSe6hYN6qtFmR4cg"/>
          <p:cNvSpPr>
            <a:spLocks noChangeAspect="1" noChangeArrowheads="1"/>
          </p:cNvSpPr>
          <p:nvPr/>
        </p:nvSpPr>
        <p:spPr bwMode="auto">
          <a:xfrm>
            <a:off x="63500" y="-766763"/>
            <a:ext cx="2105025" cy="15811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t0.gstatic.com/images?q=tbn:ANd9GcRqgSa9Dhf4G9x9JXUp55UxtgIr9NAIbU1NWbAtd5g4ulzzQcAW"/>
          <p:cNvPicPr>
            <a:picLocks noChangeAspect="1" noChangeArrowheads="1"/>
          </p:cNvPicPr>
          <p:nvPr/>
        </p:nvPicPr>
        <p:blipFill>
          <a:blip r:embed="rId2" cstate="print"/>
          <a:srcRect/>
          <a:stretch>
            <a:fillRect/>
          </a:stretch>
        </p:blipFill>
        <p:spPr bwMode="auto">
          <a:xfrm>
            <a:off x="5292080" y="260648"/>
            <a:ext cx="3672408" cy="2698230"/>
          </a:xfrm>
          <a:prstGeom prst="rect">
            <a:avLst/>
          </a:prstGeom>
          <a:noFill/>
        </p:spPr>
      </p:pic>
      <p:pic>
        <p:nvPicPr>
          <p:cNvPr id="1032" name="Picture 8" descr="http://t0.gstatic.com/images?q=tbn:ANd9GcRMaUwTFv3DwrJrOcIn2LHZMFJ09X8PTbgVsXYd6xP77Wl0q8S1gQ"/>
          <p:cNvPicPr>
            <a:picLocks noChangeAspect="1" noChangeArrowheads="1"/>
          </p:cNvPicPr>
          <p:nvPr/>
        </p:nvPicPr>
        <p:blipFill>
          <a:blip r:embed="rId3" cstate="print"/>
          <a:srcRect/>
          <a:stretch>
            <a:fillRect/>
          </a:stretch>
        </p:blipFill>
        <p:spPr bwMode="auto">
          <a:xfrm>
            <a:off x="5292080" y="3140969"/>
            <a:ext cx="3600400" cy="1944216"/>
          </a:xfrm>
          <a:prstGeom prst="rect">
            <a:avLst/>
          </a:prstGeom>
          <a:noFill/>
        </p:spPr>
      </p:pic>
      <p:sp>
        <p:nvSpPr>
          <p:cNvPr id="8" name="7 Rectángulo"/>
          <p:cNvSpPr/>
          <p:nvPr/>
        </p:nvSpPr>
        <p:spPr>
          <a:xfrm>
            <a:off x="5364088" y="5229200"/>
            <a:ext cx="3600400" cy="1477328"/>
          </a:xfrm>
          <a:prstGeom prst="rect">
            <a:avLst/>
          </a:prstGeom>
          <a:solidFill>
            <a:srgbClr val="FFC000"/>
          </a:solidFill>
        </p:spPr>
        <p:txBody>
          <a:bodyPr wrap="square">
            <a:spAutoFit/>
          </a:bodyPr>
          <a:lstStyle/>
          <a:p>
            <a:pPr algn="ctr"/>
            <a:endParaRPr lang="es-CO" dirty="0" smtClean="0"/>
          </a:p>
          <a:p>
            <a:pPr algn="ctr"/>
            <a:r>
              <a:rPr lang="es-CO" b="1" dirty="0" smtClean="0"/>
              <a:t>Esta situación se trasladó al Israel espiritual del N. Testamento y persiste hasta el día de hoy. </a:t>
            </a:r>
          </a:p>
          <a:p>
            <a:pPr>
              <a:buNone/>
            </a:pPr>
            <a:r>
              <a:rPr lang="es-CO" b="1" dirty="0" smtClean="0"/>
              <a:t>   </a:t>
            </a:r>
            <a:r>
              <a:rPr lang="es-CO"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30"/>
                                        </p:tgtEl>
                                        <p:attrNameLst>
                                          <p:attrName>style.visibility</p:attrName>
                                        </p:attrNameLst>
                                      </p:cBhvr>
                                      <p:to>
                                        <p:strVal val="visible"/>
                                      </p:to>
                                    </p:set>
                                    <p:anim to="" calcmode="lin" valueType="num">
                                      <p:cBhvr>
                                        <p:cTn id="7" dur="1" fill="hold"/>
                                        <p:tgtEl>
                                          <p:spTgt spid="103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100"/>
                                        <p:tgtEl>
                                          <p:spTgt spid="3">
                                            <p:bg/>
                                          </p:spTgt>
                                        </p:tgtEl>
                                      </p:cBhvr>
                                    </p:animEffect>
                                    <p:anim calcmode="lin" valueType="num">
                                      <p:cBhvr>
                                        <p:cTn id="13" dur="400" fill="hold"/>
                                        <p:tgtEl>
                                          <p:spTgt spid="3">
                                            <p:bg/>
                                          </p:spTgt>
                                        </p:tgtEl>
                                        <p:attrNameLst>
                                          <p:attrName>ppt_x</p:attrName>
                                        </p:attrNameLst>
                                      </p:cBhvr>
                                      <p:tavLst>
                                        <p:tav tm="0">
                                          <p:val>
                                            <p:strVal val="#ppt_x"/>
                                          </p:val>
                                        </p:tav>
                                        <p:tav tm="100000">
                                          <p:val>
                                            <p:strVal val="#ppt_x"/>
                                          </p:val>
                                        </p:tav>
                                      </p:tavLst>
                                    </p:anim>
                                    <p:anim calcmode="lin" valueType="num">
                                      <p:cBhvr>
                                        <p:cTn id="14" dur="400" fill="hold"/>
                                        <p:tgtEl>
                                          <p:spTgt spid="3">
                                            <p:bg/>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
                                        <p:tgtEl>
                                          <p:spTgt spid="3">
                                            <p:txEl>
                                              <p:pRg st="0" end="0"/>
                                            </p:txEl>
                                          </p:spTgt>
                                        </p:tgtEl>
                                      </p:cBhvr>
                                    </p:animEffect>
                                    <p:anim calcmode="lin" valueType="num">
                                      <p:cBhvr>
                                        <p:cTn id="22"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grpId="0" nodeType="clickEffect">
                                  <p:stCondLst>
                                    <p:cond delay="0"/>
                                  </p:stCondLst>
                                  <p:childTnLst>
                                    <p:set>
                                      <p:cBhvr>
                                        <p:cTn id="29" dur="1" fill="hold">
                                          <p:stCondLst>
                                            <p:cond delay="0"/>
                                          </p:stCondLst>
                                        </p:cTn>
                                        <p:tgtEl>
                                          <p:spTgt spid="3">
                                            <p:txEl>
                                              <p:pRg st="1" end="1"/>
                                            </p:txEl>
                                          </p:spTgt>
                                        </p:tgtEl>
                                        <p:attrNameLst>
                                          <p:attrName>style.visibility</p:attrName>
                                        </p:attrNameLst>
                                      </p:cBhvr>
                                      <p:to>
                                        <p:strVal val="visible"/>
                                      </p:to>
                                    </p:set>
                                    <p:animEffect transition="in" filter="fade">
                                      <p:cBhvr>
                                        <p:cTn id="30" dur="100"/>
                                        <p:tgtEl>
                                          <p:spTgt spid="3">
                                            <p:txEl>
                                              <p:pRg st="1" end="1"/>
                                            </p:txEl>
                                          </p:spTgt>
                                        </p:tgtEl>
                                      </p:cBhvr>
                                    </p:animEffect>
                                    <p:anim calcmode="lin" valueType="num">
                                      <p:cBhvr>
                                        <p:cTn id="31"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2"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3" presetClass="entr" presetSubtype="0" fill="hold" nodeType="clickEffect">
                                  <p:stCondLst>
                                    <p:cond delay="0"/>
                                  </p:stCondLst>
                                  <p:childTnLst>
                                    <p:set>
                                      <p:cBhvr>
                                        <p:cTn id="38" dur="1" fill="hold">
                                          <p:stCondLst>
                                            <p:cond delay="0"/>
                                          </p:stCondLst>
                                        </p:cTn>
                                        <p:tgtEl>
                                          <p:spTgt spid="1032"/>
                                        </p:tgtEl>
                                        <p:attrNameLst>
                                          <p:attrName>style.visibility</p:attrName>
                                        </p:attrNameLst>
                                      </p:cBhvr>
                                      <p:to>
                                        <p:strVal val="visible"/>
                                      </p:to>
                                    </p:set>
                                    <p:animEffect transition="in" filter="fade">
                                      <p:cBhvr>
                                        <p:cTn id="39" dur="100"/>
                                        <p:tgtEl>
                                          <p:spTgt spid="1032"/>
                                        </p:tgtEl>
                                      </p:cBhvr>
                                    </p:animEffect>
                                    <p:anim calcmode="lin" valueType="num">
                                      <p:cBhvr>
                                        <p:cTn id="40" dur="400" fill="hold"/>
                                        <p:tgtEl>
                                          <p:spTgt spid="1032"/>
                                        </p:tgtEl>
                                        <p:attrNameLst>
                                          <p:attrName>ppt_x</p:attrName>
                                        </p:attrNameLst>
                                      </p:cBhvr>
                                      <p:tavLst>
                                        <p:tav tm="0">
                                          <p:val>
                                            <p:strVal val="#ppt_x"/>
                                          </p:val>
                                        </p:tav>
                                        <p:tav tm="100000">
                                          <p:val>
                                            <p:strVal val="#ppt_x"/>
                                          </p:val>
                                        </p:tav>
                                      </p:tavLst>
                                    </p:anim>
                                    <p:anim calcmode="lin" valueType="num">
                                      <p:cBhvr>
                                        <p:cTn id="41" dur="400" fill="hold"/>
                                        <p:tgtEl>
                                          <p:spTgt spid="1032"/>
                                        </p:tgtEl>
                                        <p:attrNameLst>
                                          <p:attrName>ppt_y</p:attrName>
                                        </p:attrNameLst>
                                      </p:cBhvr>
                                      <p:tavLst>
                                        <p:tav tm="0">
                                          <p:val>
                                            <p:strVal val="#ppt_y+0.31"/>
                                          </p:val>
                                        </p:tav>
                                        <p:tav tm="100000">
                                          <p:val>
                                            <p:strVal val="#ppt_y+0.31"/>
                                          </p:val>
                                        </p:tav>
                                      </p:tavLst>
                                    </p:anim>
                                    <p:anim calcmode="lin" valueType="num">
                                      <p:cBhvr>
                                        <p:cTn id="42" dur="600" decel="50000" fill="hold">
                                          <p:stCondLst>
                                            <p:cond delay="400"/>
                                          </p:stCondLst>
                                        </p:cTn>
                                        <p:tgtEl>
                                          <p:spTgt spid="103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3" dur="600" decel="50000" fill="hold">
                                          <p:stCondLst>
                                            <p:cond delay="400"/>
                                          </p:stCondLst>
                                        </p:cTn>
                                        <p:tgtEl>
                                          <p:spTgt spid="103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4" presetClass="entr" presetSubtype="0" fill="hold" grpId="0" nodeType="clickEffect">
                                  <p:stCondLst>
                                    <p:cond delay="0"/>
                                  </p:stCondLst>
                                  <p:childTnLst>
                                    <p:set>
                                      <p:cBhvr>
                                        <p:cTn id="47" dur="1" fill="hold">
                                          <p:stCondLst>
                                            <p:cond delay="0"/>
                                          </p:stCondLst>
                                        </p:cTn>
                                        <p:tgtEl>
                                          <p:spTgt spid="8"/>
                                        </p:tgtEl>
                                        <p:attrNameLst>
                                          <p:attrName>style.visibility</p:attrName>
                                        </p:attrNameLst>
                                      </p:cBhvr>
                                      <p:to>
                                        <p:strVal val="visible"/>
                                      </p:to>
                                    </p:set>
                                    <p:anim to="" calcmode="lin" valueType="num">
                                      <p:cBhvr>
                                        <p:cTn id="48"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686800" cy="6858000"/>
          </a:xfrm>
          <a:solidFill>
            <a:schemeClr val="accent2">
              <a:lumMod val="20000"/>
              <a:lumOff val="80000"/>
            </a:schemeClr>
          </a:solidFill>
        </p:spPr>
        <p:txBody>
          <a:bodyPr>
            <a:normAutofit lnSpcReduction="10000"/>
          </a:bodyPr>
          <a:lstStyle/>
          <a:p>
            <a:pPr algn="ctr">
              <a:buNone/>
            </a:pPr>
            <a:r>
              <a:rPr lang="es-CO" dirty="0" smtClean="0"/>
              <a:t>    </a:t>
            </a:r>
            <a:r>
              <a:rPr lang="es-CO" sz="2800" dirty="0" smtClean="0">
                <a:latin typeface="Agency FB" pitchFamily="34" charset="0"/>
              </a:rPr>
              <a:t>Concerniente a esto dice el Espíritu de Profecía: El diezmo es sagrado, reservado por Dios para él mismo. Debe traérselo a su tesorería a fin de ser usado para sostener a los obreros evangélicos en su trabajo.</a:t>
            </a:r>
            <a:r>
              <a:rPr lang="es-CO" sz="2800" dirty="0" smtClean="0">
                <a:solidFill>
                  <a:srgbClr val="FF0000"/>
                </a:solidFill>
                <a:latin typeface="Agency FB" pitchFamily="34" charset="0"/>
              </a:rPr>
              <a:t>-9T 249 (1909)</a:t>
            </a:r>
            <a:r>
              <a:rPr lang="es-CO" sz="2800" dirty="0" smtClean="0">
                <a:latin typeface="Agency FB" pitchFamily="34" charset="0"/>
              </a:rPr>
              <a:t>. </a:t>
            </a:r>
          </a:p>
          <a:p>
            <a:pPr>
              <a:buNone/>
            </a:pPr>
            <a:endParaRPr lang="es-CO" sz="2800" dirty="0" smtClean="0">
              <a:latin typeface="Agency FB" pitchFamily="34" charset="0"/>
            </a:endParaRPr>
          </a:p>
          <a:p>
            <a:pPr>
              <a:buNone/>
            </a:pPr>
            <a:r>
              <a:rPr lang="es-CO" sz="2800" dirty="0" smtClean="0">
                <a:latin typeface="Agency FB" pitchFamily="34" charset="0"/>
              </a:rPr>
              <a:t>    El Nuevo Testamento no promulga de nuevo la ley del diezmo, como tampoco la del sábado, porque la validez de ambas se da por establecida y su profundo significado espiritual se considera explicado.-</a:t>
            </a:r>
            <a:r>
              <a:rPr lang="es-CO" sz="2800" dirty="0" smtClean="0">
                <a:solidFill>
                  <a:srgbClr val="FF0000"/>
                </a:solidFill>
                <a:latin typeface="Agency FB" pitchFamily="34" charset="0"/>
              </a:rPr>
              <a:t>CMC 70 (1882)</a:t>
            </a:r>
            <a:r>
              <a:rPr lang="es-CO" sz="2800" dirty="0" smtClean="0">
                <a:latin typeface="Agency FB" pitchFamily="34" charset="0"/>
              </a:rPr>
              <a:t>. </a:t>
            </a:r>
          </a:p>
          <a:p>
            <a:pPr fontAlgn="base">
              <a:buNone/>
            </a:pPr>
            <a:r>
              <a:rPr lang="es-CO" sz="2800" dirty="0" smtClean="0"/>
              <a:t> </a:t>
            </a:r>
          </a:p>
          <a:p>
            <a:pPr fontAlgn="base">
              <a:buNone/>
            </a:pPr>
            <a:r>
              <a:rPr lang="es-CO" sz="2800" dirty="0" smtClean="0"/>
              <a:t>     Jesús dijo: “No penséis que he venido para </a:t>
            </a:r>
            <a:r>
              <a:rPr lang="es-CO" sz="2800" u="sng" dirty="0" smtClean="0">
                <a:solidFill>
                  <a:srgbClr val="0070C0"/>
                </a:solidFill>
              </a:rPr>
              <a:t>abrogar la ley ó los profetas:</a:t>
            </a:r>
            <a:r>
              <a:rPr lang="es-CO" sz="2800" dirty="0" smtClean="0"/>
              <a:t> no he venido para abrogar, sino á </a:t>
            </a:r>
            <a:r>
              <a:rPr lang="es-CO" sz="2800" u="sng" dirty="0" smtClean="0">
                <a:solidFill>
                  <a:srgbClr val="0070C0"/>
                </a:solidFill>
              </a:rPr>
              <a:t>cumplir</a:t>
            </a:r>
            <a:r>
              <a:rPr lang="es-CO" sz="2800" dirty="0" smtClean="0"/>
              <a:t>”. </a:t>
            </a:r>
            <a:r>
              <a:rPr lang="es-CO" sz="2800" dirty="0" smtClean="0">
                <a:solidFill>
                  <a:srgbClr val="FF0000"/>
                </a:solidFill>
              </a:rPr>
              <a:t>(Mateo 5:17)</a:t>
            </a:r>
            <a:r>
              <a:rPr lang="es-CO" sz="2800" dirty="0" smtClean="0"/>
              <a:t>. Por tanto. Jesús guardaba el sábado,  y pagaba los diezmos fruto de su trabajo en la carpintería.</a:t>
            </a:r>
            <a:endParaRPr lang="es-CO"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76672"/>
            <a:ext cx="5436096" cy="6381328"/>
          </a:xfrm>
          <a:solidFill>
            <a:schemeClr val="accent1">
              <a:lumMod val="20000"/>
              <a:lumOff val="80000"/>
            </a:schemeClr>
          </a:solidFill>
        </p:spPr>
        <p:txBody>
          <a:bodyPr>
            <a:normAutofit fontScale="92500" lnSpcReduction="10000"/>
          </a:bodyPr>
          <a:lstStyle/>
          <a:p>
            <a:pPr algn="ctr">
              <a:buNone/>
            </a:pPr>
            <a:r>
              <a:rPr lang="es-CO" dirty="0" smtClean="0"/>
              <a:t>   El Señor llama hoy a los adventistas del séptimo día, en todo lugar, para que se consagren enteramente a él, haciendo todo lo que esté a su alcance para su obra, según las circunstancias en que se encuentren.</a:t>
            </a:r>
          </a:p>
          <a:p>
            <a:pPr algn="ctr">
              <a:buNone/>
            </a:pPr>
            <a:r>
              <a:rPr lang="es-CO" dirty="0" smtClean="0"/>
              <a:t>    El desea verles mostrar, por medio de dones y ofrendas generosas, cuánto aprecian sus bendiciones y cuánta gratitud sienten por su misericordia.-</a:t>
            </a:r>
            <a:r>
              <a:rPr lang="es-CO" dirty="0" smtClean="0">
                <a:solidFill>
                  <a:srgbClr val="FF0000"/>
                </a:solidFill>
              </a:rPr>
              <a:t>3JT 350-351 (1909). </a:t>
            </a:r>
          </a:p>
          <a:p>
            <a:pPr>
              <a:buNone/>
            </a:pPr>
            <a:endParaRPr lang="es-CO" dirty="0"/>
          </a:p>
        </p:txBody>
      </p:sp>
      <p:sp>
        <p:nvSpPr>
          <p:cNvPr id="24578" name="AutoShape 2" descr="data:image/jpg;base64,/9j/4AAQSkZJRgABAQAAAQABAAD/2wCEAAkGBhQSERUUExQWFRQWGBgXFBQXFBgUFxcUGBcVFhQUFRgXHSYeFxkjGRcUHy8gIycpLCwsFR4xNTAqNSYrLCkBCQoKDgwOGg8PGiwkHB8pKSkpKSwpLCwpKSksKSwpKSksKSkpNSwsLCwpLCksKSkpLCksLCkpKSwpLC4pKSwpKf/AABEIALwBDQMBIgACEQEDEQH/xAAbAAACAwEBAQAAAAAAAAAAAAAEBQIDBgEAB//EAD8QAAIBAgQDBQcDAgUEAQUAAAECEQADBBIhMQVBUQYTImFxMoGRobHR8AcUwSNCFTNy4fFSU3OyYiQlQ0SC/8QAGQEAAwEBAQAAAAAAAAAAAAAAAAECAwQF/8QAKREAAgIBBAICAQMFAAAAAAAAAAECESEDEhMxBEFRYSIyofAUQlJxgf/aAAwDAQACEQMRAD8AzZ3+NcC+IeQ+dSbeuIdTXrHEH4MeyJ86bYNJAPPX8+VKrGmvQU1wLQBy30+O9BSCrokAc6rax4R7q4tzUeg+9Grc29aBCvHYFtHI0j1/JpLiGjSJP5p5VuruGDAj+0isNireW4V313586qOSZKgdUJOg/wCPOtDwTg7EyQYmhuEcPLkSK2+Dw4UaVTkCRVZdFOUsqmJjblR1k6fhrE8QuF8Q4XWWIHu0HyFaLhls20ifht51L6Gnkj2h4q1q05SZ2Ee0F/uYV81vXsxnn8ffJ3rY8cedc0nYDy50iuOc2Qbbj3dKtIlvJdwXGXFHhZgP9UD56GtvhOIMUWd4H5ppWFw3jbX03+oraYC3FsqOQj5UpBFlzcTjferl4kI9ay7BwxBB8vhR+Fwzt0A5k8utKkUmz3Ge0pQEWwM2u4nrsKzmK7UXrtsq7aGZCqFmNYPMbUdxjAKrasSD6dazvEbuXKq7atrzMjenhEu7AWunlXcx5nb3f8V0WGKlhHOBOvWqS3Xp/wAVNsYZgC3eKV3XWZ1+Nbzh+ObLLfOsFwrn7q22BeU9wp+g9lmL40wMfwKFPamNMoJ9YqOOua1ncQ/iHkaKCzRWePo5IcZTyI1GvXpV1q/acwHBPT6xWURvHBMTVuFRlMwfXXrpUtDTNX/hqnmYri8MQedB2sYQBMg+ek1B8aaCrQ4w2EtqPzTyoTHY2yn9pJHIQPmangW7xDyjn1pFxVvEwyz5yQfrQlkTZXc7VMCe7UKANvaJ10Ov8UZge1DssuFJ6xH0pElhQSJkMI225g+dF2sIsc/lTomwRqnZXUetVE1fh11G8VJQbYQbHy06nWmlm0I9CfnM0oUGRprTPDKSo8yfkKVjReqDSOlTIMVBbg293wqrFX9BFNAx8t2bQ9KzN7Al7mnWDTzhetoD3fOr7OEgjTU01gXZHhmCFsRzim1o5RJ9f96jbQClfaTi5s2yFglhEnkDufWKOx1Qj4fcl2c6/Dcnf4U9fEZbc+VZnBv4RHM/8U1x9yFA8qsgV4q/J8tfpQ6JJYxyiq8Q+oqbXIETqRJ+OlUSe4W/j/8A6P0rY8InISedYvhP+YfU1t8AMtn3VLHEExRBY+X2qYxcLFBi74mP5tQ967oadDI8Q8VZbiatmBg6DeK1GHIbQ+dZ7GpldxOn5+e+h9CFJuT7tKqJmrbuonzj5SK5YsEtH4KyZQ04RZhSTrPKtdgrXgBHQVk7NwTA2Aj71qcBd8C+n3q30JAfEX1PpSDN1E9ad8VbekYGtAMoceMeoprhCSRS9ra7mfw+lM8EhyzEUmA/tlXEEDyoK/g1nTbnryqNm/rVueRSKGWFshLZC+tZ/jDTrz1BrQ4F5tkeVZvi+x/1Ghdg+hUik5SBO+vTT6femeGTTWlSCQg8zP1p9csAAelUQhCTrV1l+Xu/mqee2+g/mrrHSszQYLczfnLSmVu7t6H6TFLcNv8AnnRoI19DSA5Yfb1obHNsPznVlrlQ2PMR+aU0I0XAbkqKau+vpSXs00rP5vTQ3PFFD7Gug21cmsJ2gxJLvrMMRr61sMXihbtluY+vKsBevZnMn2vrJNXEUmMcEvsD0oriV3Wh8AviXy/2q7G2ySftVEC1ElvIAk0K1zVj5fyKKvtkDDnGp/igi+5/0iqEMOE+0x9fpWtF6LQ9KyWAET661prxi2P9NSxoAnQ+v8UIXmatZtPfVC7n0qkB2y+tKuJgEz7qYqdTS7GiQetAhQR4dep+QorBqERmNUXLUgepPyorFmLYA99Ql7H6OYd960+DuaD0rKYQe7UVpMIY+FD6GiviraUrtpOo8/jTDHtvQWGGsUAUldI8xTbDv4Ipdl1ii7TeGgC1Gomy80IBp7quwp1oAccKu+GKU8bT2/X/AJo3hzULxY+Jx5UvY30IcINR6fU04a7t96T4dYMeVMQ1UShd+R7yf5q2ztOulRNvafI1NV001/jWsjQPsj+PjuaKC6e7+aqsYYkTO9XXBAieXL1FIZXctEQZEaUr4hckij8de1+XwpReaTTRJruzYi1PvpiDqTQXCUi0KKvCRA6UryVQs7Q4rwadf4rL4dJenXGZyAE9fPypLgtzWi6IZpeG4bTOfOB/NWs2VS3U1Th7mgH5tVXEr/hihCEF+6fH6n6mqhz9R9KgW0b1/mrbeH/j6CrJGuCG3qKe4t/CR5UiwC6j1pzjW0j0pMpC9m095qtP4qwjQe+ql391UScjWgMSNfdRx3oLEb0AwVbINdxaxlHWrQv2+dD8SPhE9ff6VLwB2xGhHx+1PMIdaR4Rp15cqd4Ea0mNA+NGtVssaiicRaJPXpVd0QNRQMFTnV6bGqwtXKNKAJnapWWqLHSvW96YB2AfWPzeq+J+36ivYHevcV3FIBKB4/dRsUGi+L3fzRdMQLceNxr1qdq5H0Pu3qk6kacz8hXraHSsix5YveCfU0Pfva+4V3Plt+6KoHiYj0qUNlWJuSx9/wBTQ+HsFnGhimNixmciNJ39805sWVXQCKqxJBuESFAqvE3oq9H0oe+mapRfoznEb0n30BgF3PnRfFLWVgKHwq8vOtV0ZMcYU7+lDcReRRFtIBoLG3gI1HxoQUAdxR1qxEcqrtirUPiqhB2FTxCB5UZjNjQ+B9oeVW425E0DBDtUBvXheGXcfGohxNNNCOXEoO4NaOutS9/5imImV2pfjlnL6n6gCjLz6e6gb50T3x8al5AuwS6e+tDgMPpNKOG4UtArTWbQAgUn8FIW4p8tBu80VxE6igbZoA8RFWW9RFQfercOKAPMNKkoqV4V62NaYF2FGtS4ikxUcNvROL9laQCNrMH89auRa9i2/mu2jpTELmvEsPRq8jbe6oG0cw6QatS0ZHkP4rGywt38Hw+tRsnxGu3LRgCOf8V2xYOY+tTZQzwRgTzrzYyKhcECg8Spik3gaPonBuzFq9hFvm5cEozEDJHhzAjVZjSg+xnZ+3jbButcuKc7LC5I0ykHVTvNG9lMeF4K8sMyJiBE67uw056EUN+jt4JhbqsQIugiTGhRf5BFcm+VM2pGdwPBbeLx5wzO6qO9hly5v6ZgbgjXfbnWusfpLh1P+df0693/AAlZL9O3zcWDdVvH4gH+a+jdsrWLa0n7MsHzjNlZFOTK3N9InLTlOV0mJRRmO1nZC3hcK91LlxipUQ2WNWA5KDzrUdjrKtgcMxVZNtf7Qa+f9qbfEEw5/dM/dkgEF7bAnUrohJ5V9C7CmeHYX/xLUzbrsaSs+L3vbb/U31NdwyZmY0ZfwaqzFiZloAHLMfhRdrh3hzEhF3jUn3mvSi/xOWskcFv+dKXccxJWfzrWk7N8DuYpj3WiKYa4wMAwDlUD2jBmmHHv0ne4hNvEAvGiumVTptmBMesVjPWisFxg3k2duwv7IHKs9wDsP+1WE/SvhNi+t17qrcuKVARhMKR7WXmSZEmfZPWvoRslMFlYQy2MpEzqLcET6ivk3YTsi+KD3LV82TbIXSZMrO6keXwrkg/xeTZrPQd2t4ZatYpktaLAJUbKxGq/Qxyn0rNthZmKb9peHHC3jaLZ2gHMBEltdqecJ/Ta9cQNeuC1OuQLmYf6tQAfLWK7VqxjFWzDY2zC38PG88hpVT4QggASoGhI+NfQOK/pdcAm1dDkD2WXISP/AImSJ9az/Z/hD4rFGxm7sopJkHdSAVI9Z+FNa0GrsXG7OcMwmRaYZa0Sfp1cGnfrH+g/ep4jsUbaM7X1CqCWJQ6Ae+o54MvjZguJLr6Uvtzr61quCdmzxA3ct0ILZUaqTObNHPT2RRlr9Lr3fFWugWgFPeBSSzGZVUnlA1J/u2quaCw2TsZi7gJJqzDIelbDjn6cXbVpnsv30CSmXKx/06mfTSiOE/pi5QG9eCOdcirny+RJI19KOeFWHHIx91NK9Zpp2o4K2DYKxDBgSrAaHXUa7EdKl2a7H38WBcEWrR2dpJbrlUbjzMe+r5Y1usWx3QssnU0ViRKDfStcP0vjUYgk+dvT/wBqTcY4DcsQrgc8rDVWgGY6HyPzqY6sZvDG4NdmXvWZPlpV1vCCOdXCweYNWW7DVsQVWsCIq4YFBy99c72vG7+TXLZsTWyByr0DoKqN3zqLXfOgYQAKg9kHlVAu+ZqXe+tIDwwIrzYZRyqQu+teuPpRWACv06j/ABVP/Hd+gr6X2q7SjBW1coXzOEgNl/tLTselfM/088PFEJIA7u7qdOQr6zj8LYvgLdFt1BkBiDr1rkn+o1XR807adtBi8N3YtFCGDSWDbAiNvOt32CH/ANtwn/iSkXb3g2GTAu1q3bDygBWJEsJp52IuqOH4UZhItLpIpSqsAuz5/dwBLk8pP1NAceJC0/F7U+p+ppZxm1mFd93EwpWfRuxmDFrAYcLztq7Hqz+Jj6yTXzHjH6gY9bxuJdCqG0tZEKZQdAZGY8tZ6xFa79Pe1iG0uFusEuJ4beYwHTdQCf7gNI5gDnNOOK9ksDmN+8igDxMS5W2fMrMH/euHCbs39YGP7s3cF3hEF7GaOma3mj51iv0VB7nET/3E/wDStzicUjYdirCDbJGoGhUxpy9Kxn6RELavyQP6i7n/AOFL+1h7I4ywLnaFFbZba3AOrKhK/AkH3Vp+1uAt3rItXcQcOjNqQ6Wy8D2ZbcazA6Vie12POH4suJQZsipIB9pSpDLPmD8YrW4uzheK2AA8gEMCCA6N0Kny3B06dabTwwTKey2Dw2CDqmOF1Wg5XvWyFOslYOkz8hWW7W3zh8c2IwlxQzoJZQjidm6iTkFaPC9hcDhULXoc757hCx0Chf8Acms1a4amNxmS2vdYdYLax4BGmp9pjMdPOKqNZYmab9PcVjL9tr+KuyjaWUyIsge1cJUA76D0J6UF2/42Xmwh8K63D1YbL6DT3+lbe01tVCqVCgAAAgAAbAUmv9l8JlbwgmCf8wnXXXfrUxau2N9UZj9H/wD9v/Va+l2lv6scexNrFItm69tUtq4yMRLszasP7vZGhkb9TLX9JiF/cyQJNo7gcrlLP1RtB8TIg/0k8+dyq7mxPCPpOCxZbDJdI1NpXI8ygaK+Z/p12nxV3iBS9de4l1HJVmJVSAGGQbINxA3B8q+jcOuL+ztjMP8AIUbj/tgV827BYfLxFGMAZHHT+2pisMb7Q/8A1Yw4cYNDpnv5CegfKpP50rWcVxP7XC3HtqItWzkXkMohRpso0nyFZT9V7WezYynVbhIg7HLofWm/ZrtdaxdsJcKreiHtsQAxjxFJ9pTO3KYPWlT2r4D2z57wj9QscuLti7cNy29xVa3kUCGIXw5RKkEyNY01r6h2swwfCXJ3UB1PRlIiPmPfQ2D7E4OzdF5bYDAypZiVU9VDGAfpQvaTjyXFNm2Q0+2wMqAD7IPMzEx0qkt0ltQnhZMZZZnAB1jnXf25mmdm0EHr6VLOK9GzmoxhuVzvKqY614HnWRoPsJhgoBPtc/LyHSrL1tWEMJ/ORrxOnl+GuCsWVQivqVYr0/AaityreIPNxvcPgB+e6qLYrRElwap97pVeaqbraUwJrw43iQltnI3AUtHma9heAFmKraYsvtKLZJXyYRI99aj9Psflt3Ve5ZS27jPOIOHvKAAc6kbrOkSNZ5GmXCOL4c2LtrD3VLjEOxN3ENYa6hMi4Lg1aNPcsnfXBzy8GiRiWw6rpEEaERB8weYpziezFywtpyubvRICqxIMA5WEb+XlVHbfHi7iCym2TABa2SyEiRIJHi0gadDqa1J7Sg3OGTiEIKscR/USA4tDL3hnwmSRBjUxTcmqdCSTYgBfQd28sSFGVpJXcARrG3lU1s3HZUNpwWYJJVgAxPPSmvCu1+fHYpLt9VH9RMJcOXu08RGh2OYC22pg5fOr73F2t4WwtzG2r2IXFWs7o6GEzw4O0gKSC0Dejml8BsRm+K9nHS8bRUs+hGVSQwgExpqBPxoa7whgoLq+WYBYGJ8s2k6H4VtR2hV8VjLa4hEdkQYW8SrIsoudVI0P9TU67+lBdqMdOBso2It37q3PGyMG/tua6akDbNAmiM22k0Dj8GTsYDMYt2yxGpyqWIHM6a074rwG1bsYR1U95dWWBkktCGAvLUnSrOyuP/8Apb9q3eTD4lnDLcuEAFABABaYgh+RjMTGpjQDjtlbuDN2/busLdxXuqVgXSLXjYD2AQGGvXlSlN30CWDJYjh2UAOhSdgVIn470EnCySWRWMaEqCYJ5SNq1PaLHkYUoxtElwy5b7X3HMsCdFX389qp7FX3/ZYspdW0+Zct1vZQxudDA16GJmrc/wAd1CrIhfDFGhwwfkGDZvcDr7hVeO4YwA7y2yg7ZlInnAJHrpW0HHbFq5hVxN1L15Q+e8pBRC3s5iojoJgbEwJofiPEu7w2IXE4q1iTcP8AQVMpK75WhdgDlbnGTQmdJ5X1QbfsyS9myJJtHwiT4DoOROlX4PhZYEpbLAblUkfIVt37RL/iIU30/b9xJ/qJ3feFzu20xGk7Hag+E8VRsNh1tNaU2ye9V75sQZ9sgf5imSdZHiA9FyNeh7fsytvhZfxBGYTEhSfFppI5/f1r16yB4ToZiIjX06/zWsbtABhb7W3trca9ICGSQe7DOofUgw2sc6ynC+IKmNtXLxJXPLkzoTMMQOQYz7q1jJtN0S16JJwlk17phpm1QjTmTptU+D8KXFYgWmbLIYyAD7InY/Wtj/iBAxXeYyzdR1c2UV1lVhoBI5wQOcxNY/sTfW3jkZ2VVCP4mIUbdSYqFNuLHVNDK52ZtG3cOGvC6bU95by5G0mY+B9YOtKOJcNtEWe7W5mdJYOh1bT/AC9PENT15U5s3LPD/wBzeOIt3rl4MLdu2cwAZiwLGfTXTY9aZ4Dj2HX9mHuoG/bMgbMGFu5FjR49iYO8bEVnvf8AtDoyL4BkgXA4nYPMH0nemqWGVQSjBTsSCPmaYYziGTDC1iMTZxF9rqNbYEFUAZDmcgCFjN7myiaJ7SYxHtKzXF73MPBbvG7bIA9qDGXSOQ35zNaw1MrAnH7El59BpVQuVS92vC7XWYmWYmuhq6wriisSw/C8TygKwkDbqPvU7vFv+ldep5e4UvIrk1NDIzr6/k1NarauK+tMAgCous11WqF16ABnw4NetWgDT/s1hw+Gvv3dm5cV7Yti8QE8UkgkkD3HQ0VxFsLaTEvbSzcdXshFJzqCV/qi2JlkB16T6RXDLy0pOCRqtLF2KcTgjbOVxBKhokHwsJB0J3EVQbS1oMY+Ht27jolhmVMMVUlWBYhu80BmdBPSKJvDBG5fRlsrbt3LOV0YZirsveDMCSVAJkLook8pqF5vzFjel9mX/bLVtrCLWlFrD9/bDpZUE3To9oKbYRikhGIHiy5WMEzVfBb1q9bVxbw2c3Ivq7ZAloaA2wzdIMjUkmq/rlV7GLi+xIMGs0QtsVdgWsHGspI7kF+7zGFJEhAxP9p11PlTR+5UuSlrOtlmylkILhxlgIYDRoQp1rSflqDra+rEtO12IzhV51MYEdKt49dVbltrYQBktsyrGUMZzLA22GnrTziF1L73lU2u9Hc5GzqJEKbniJgxqIB5U5eVt2vb3+wLTu1YiuWBEVfwi/cFu5hkVWF7ed/DrpqBsOdc4ti0t4olFRrSkSo1UiPEB1569RR0YZcRatLkZWNy47sRAUo5tWyZ8MeHTTUDqRRq+RUVUXnIow+xRh+Gm4cqgEwTyAgCW3qv9oCBWi4c1tMpTuQhsvNw3FF7vsrZlgmY30iIHWAfWLVnu9FslO4lXzDvTdyeKQTMg8uXLpWMfP8AyzF1gp6OMMz4sqDr+fD81o65whkGZrbKJ3KwKA4lhGQr4laQG8LZgJ5HzrR8U4zaW81uCRc7pblwXAUCDU5QvODvJrbW8iUXFQjafZMYJp2xQqqNqqv4YNT+5ZtT41sKO9ti1kcHPbLDP3mu0czznykLirIbJZVRWW8UGWJKQxkjntvtT0/NU5JKLyOWlXsUrYAqNvBm42VFLNqYAkwNz5RIrQcGt2jbskiywJbvjcYBw2uQLJ2NK+zt4DFvLKoy3QCWCrJ9nU6dPhSl5WJ7Y9C4+rfZQnBXz92bbBzJCnwkgCSdY6bzQwwa0+wNxB+2sX3t3GDXGYlwyIhQhUZ9jqQd+XPSpW0sd2D/AEu57mTczjv++jaJmZnSIrKPnNfriU9H4Ykt4IdBRSoFphjkQWbZARW8IKgo5PhJZs6kmJ5GPSl7tXfoaq1VuSoxlHa6PEzUlqCiuxW5BnmFeqBuV7NWBZMmuqhOwJ9BNSw+GLmB7zyH50p3hbAQQPUnqfOk2UkZ5qrmrHbU+tUXGoEFLVWIOlRW5Vd+4YpDD+FYLEXrF1LeTuSyG6XZUhhOQy2wridkr83AVVe6IDlnCqMwlWk6FSI1843NT4JxGzbwWIW6qXMz2otM5QsozBmBXXTTUVVxLtU9+3etm2qi61siCfAtoQigECes15962+SgsX2bfjSthuK7Mszf00W2iraLZ7yx/UGjZjAgmTHLpNVX+x+IWfACVZUKq6swLEKhgciSADzk+tXXuOXL9p0NpUDpZUtmJMWZggEazOv80a/alkuXroVVa61pvaLZTbIIAESZjy3qd3krpIdQFi9lL+ZVARixYArcVhmQFmQkbMACY8udFYXsleOypEwD3iwx3KKdmI5jyNWN24bOrra0GYw112kspXSZygAtA91U8L7UFLao9lLgRs9uWKlW849oSf8Amr3eVV0ifwsrscKuNc7sIc8mQdAI9oknYUZa7O3ZgBSMufMHGUqDlJDbGDMztUMN2jdb5vEAsxbMNQCG3G8jlrNNE4z3gcBZDIUhnZ2EkEkltzy5CtJy8i/xS6/cUVAT8QwDW3FtwATEQQVIbYg9N6Px3ZtrJYyGRcstoD4sseHWNTHzqPGbRulGAAyIqRMzkkzJG5narBx8l7neWlK3MmZMxEG2AFII15DcU29eouKX2JKGbKL3DHF3uTAeQACREnbXYV7A8CYuue3KlnQJnyMzKrEx5DKxnnlqvieKa9ca4YUnXTlAgRz6fCrLnaS6+Jt3RbDG2rAWwTBLKysx0kEzOn/SKeq9baqrrP0KOwu4N2ak5rqrkKOwUuA0AHK+Ua5ZjX0rmG7O3coaAAVzkZwGCf8AUV39K5Z45cWGbCzcS33ZuEup7sghZXYHWJ8jtrBvDOLPcBiyDcFoo1wMQSoEZsp0B2nrXNGfkJuWKNGoNURuYHMhIAhN+oB203OtU4rhndnK0AwDoZifTY7fKjOA4gLcLFgFCnw6eKfZUD1191cx0NLGMxkmuzTnPkcWsL2ZOK237AsJwVnGZQoWcslguummvWdKm/C3GUFYLObYBIBzCJHzGu2tGYO4gw0FFuZbuYqWIyyqhXMHmQRrvrXf8XJMuisQ5uJ4iuVojluIA0PSsObXcpbVhM02QrLF3+B3YJyrPiAXMMzZCQ2Qf3DRhVvCuAFzmuqMhts6gv4tpVyo1yzNFHi7FIYAkZoIuMo8RJOZVPigkwapt8XykMbaG6Lfdd5nM5IgeHaR1+lROXlSjVDS00+xbc4BcCZiomFlQwLLm9nMsyJOlSxPBTaMNlnmA2aNtG6GmV/ihuLDLJOUMe8fKwWNlmBMa0ViMaLoWRAWYlix13ljrW+lLX3JTWCJqFOmJ7FgCp3B0ou+EVTETy150tu3q9CLVYMHdliKSalkqNtWGpUjlqCNd+fl9a6bhpp30Lrsz9nDM5hffyAo+xwkD2jPkNvvS+1imScp38pq63xZwdYPlEfSudpmiodKABAEDpXQairyARsQCPeJroNZlmZuPqfU1SxqV46n1NU860JCVqu/XRXHpDGfZrhiXbV9+5/cXkyBLHeFJVvauEqQTHyrQ4HszhxbQ93KG0XfFG7GS6BqmX2QQY0In4Qc1g+EwMxHiPyB5e8VZew4RSfwnYVw6uhOcsSo1jNJdGh4jhrKpeVbfjt4ZL+bM25ygjLsAZ/3G1X8Vwdq7dvEWBdvIlmLXeFJRwJfcHwiBppzNfPzh51P5O9e/bD8896n+jl/m/5/0fKvg2uP4Vh7AxL9zmFo2Mql3A/qBZkg7SfLoIpX2XwSXReJt99cRVNuxmyZ5JzGQQYUch12pHasDpVww1bx8eSg47nfyZuabujZcM4JaZLR7rMjq5vXu9juXX/8cTBjQag/U1ZhMFaCoFTxNhmvd5macyzHhmIPTz5VjbWC+f4KKXDAcqheLqXe9lPUVYRouBuLy3GCd46hclrNlmTDHeTHrzo3iXBVYOtq3N0LaZVDSYLEXOcGAImOVZjB4HNm93zBn4inGKQ3WDMBKqqCJ2WYJkkzr6aUtTQ1XqXGToFOO3oZpwmxmuBF7zLcVSiktkXKpJ0cRJPtEkDQRpSXs6QOIALqo7yPcrdNjQuI4eEbyP4fv76qODBMxWkfFntknK7RL1FapGnTCXGXFJF0sUtwt1wz+0/MEjLuY9aD7PWzbuXFcai3cLDbUbieW29KreEA/wCKvxqqwAAjr+fGiPhyUHDd3X7A9VWn8DqzYtsFZLeZnsLcSyHIzMTBgzJjTmK5i8FaTvWNuQlm2+TOfaZiCJ9w/iKztvACik4cI2pLwtS/1uv59j5V8D7h/D7bIsW5tuhuM4uNAuawmWRMDSSJpXwSwt24QyFgF0iSFYkQWAIMann60IttRpHy/Nahcsg1pHxZxUo7uyXqJtYH2G4SrFIVWAu3FvFWOUKJK7mQI9/md6VcHwqXcRcUrmULcZYbLqGUKZnod6CXDjlRuA/o5mGpZSrSCdG35+lS/H1Ywa3W2sBvi2sDhOH25QG3luG25GHz7spAUSTOonSeXka9ewqLLNbIiw90pnPtLyzT0keXrSMWk8/h9qqxNhSIA056fnnWS8PUtXNlPVjXQ9w921ft4fMgXN3xQBjqyMRkEmWneCf7YnWlvFeEkn+mhUrbz3FYhYAJ1ALMRpyJ5UrTh4oxcEfvW2n4k4StSdEy1FJdBCY25fkED2s/P2sqpz8l+tEjAjmaAt3ChIB6TsavXHt1+VdsY7FUTJu+zINUSaZHh69T8vtXDgF6n5faufkRdDDBH+mvpVs1RZbKoA5CrBcNZ70XRmn3PqaiFpn/AIcs7n5fauDhy9T8vtV8iJoXTRPDrOZx0Gp/gfnSrzw1erfL7UXgMOEBidSN/Q0uRDSCmpZxmYUDbUk+fL+aYE14GpU6HRnlNdrRZq8HquUW0QotEotNu9jpVgvmnyi2i+1ZOmh+BolMC55R66VeuPby+f3qY4i3QfP70+YNgdg8JkEbk7n6CiVWlY4k3Rfn96kOJt0X5/ejkQbQriNkEA9D+fSgkSvYniLFYgb+f3odMQfKtY6qIcQp0qIG1UnFny+f3qP7o9B86vlRNBtpKJC0sGNI5D5/epDiDdB8/vS5UOi826rIqv8AcnyqP7gzRyoVF6LV5Tw0AMWRyHz+9TGOJ0gfP70uZBReyVX0qAxJ8qj35p8qHQVbSilWlYxx6D5/ep/4g3QfP70cqCid9fGZ8q5k86pfEEmYFR740+RBR//Z"/>
          <p:cNvSpPr>
            <a:spLocks noChangeAspect="1" noChangeArrowheads="1"/>
          </p:cNvSpPr>
          <p:nvPr/>
        </p:nvSpPr>
        <p:spPr bwMode="auto">
          <a:xfrm>
            <a:off x="63500" y="-866775"/>
            <a:ext cx="2562225" cy="179070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24580" name="AutoShape 4" descr="data:image/jpg;base64,/9j/4AAQSkZJRgABAQAAAQABAAD/2wCEAAkGBhQSERUUExQWFRQWGBgXFBQXFBgUFxcUGBcVFhQUFRgXHSYeFxkjGRcUHy8gIycpLCwsFR4xNTAqNSYrLCkBCQoKDgwOGg8PGiwkHB8pKSkpKSwpLCwpKSksKSwpKSksKSkpNSwsLCwpLCksKSkpLCksLCkpKSwpLC4pKSwpKf/AABEIALwBDQMBIgACEQEDEQH/xAAbAAACAwEBAQAAAAAAAAAAAAAEBQIDBgEAB//EAD8QAAIBAgQDBQcDAgUEAQUAAAECEQADBBIhMQVBUQYTImFxMoGRobHR8AcUwSNCFTNy4fFSU3OyYiQlQ0SC/8QAGQEAAwEBAQAAAAAAAAAAAAAAAAECAwQF/8QAKREAAgIBBAICAQMFAAAAAAAAAAECESEDEhMxBEFRYSIyofAUQlJxgf/aAAwDAQACEQMRAD8AzZ3+NcC+IeQ+dSbeuIdTXrHEH4MeyJ86bYNJAPPX8+VKrGmvQU1wLQBy30+O9BSCrokAc6rax4R7q4tzUeg+9Grc29aBCvHYFtHI0j1/JpLiGjSJP5p5VuruGDAj+0isNireW4V313586qOSZKgdUJOg/wCPOtDwTg7EyQYmhuEcPLkSK2+Dw4UaVTkCRVZdFOUsqmJjblR1k6fhrE8QuF8Q4XWWIHu0HyFaLhls20ifht51L6Gnkj2h4q1q05SZ2Ee0F/uYV81vXsxnn8ffJ3rY8cedc0nYDy50iuOc2Qbbj3dKtIlvJdwXGXFHhZgP9UD56GtvhOIMUWd4H5ppWFw3jbX03+oraYC3FsqOQj5UpBFlzcTjferl4kI9ay7BwxBB8vhR+Fwzt0A5k8utKkUmz3Ge0pQEWwM2u4nrsKzmK7UXrtsq7aGZCqFmNYPMbUdxjAKrasSD6dazvEbuXKq7atrzMjenhEu7AWunlXcx5nb3f8V0WGKlhHOBOvWqS3Xp/wAVNsYZgC3eKV3XWZ1+Nbzh+ObLLfOsFwrn7q22BeU9wp+g9lmL40wMfwKFPamNMoJ9YqOOua1ncQ/iHkaKCzRWePo5IcZTyI1GvXpV1q/acwHBPT6xWURvHBMTVuFRlMwfXXrpUtDTNX/hqnmYri8MQedB2sYQBMg+ek1B8aaCrQ4w2EtqPzTyoTHY2yn9pJHIQPmangW7xDyjn1pFxVvEwyz5yQfrQlkTZXc7VMCe7UKANvaJ10Ov8UZge1DssuFJ6xH0pElhQSJkMI225g+dF2sIsc/lTomwRqnZXUetVE1fh11G8VJQbYQbHy06nWmlm0I9CfnM0oUGRprTPDKSo8yfkKVjReqDSOlTIMVBbg293wqrFX9BFNAx8t2bQ9KzN7Al7mnWDTzhetoD3fOr7OEgjTU01gXZHhmCFsRzim1o5RJ9f96jbQClfaTi5s2yFglhEnkDufWKOx1Qj4fcl2c6/Dcnf4U9fEZbc+VZnBv4RHM/8U1x9yFA8qsgV4q/J8tfpQ6JJYxyiq8Q+oqbXIETqRJ+OlUSe4W/j/8A6P0rY8InISedYvhP+YfU1t8AMtn3VLHEExRBY+X2qYxcLFBi74mP5tQ967oadDI8Q8VZbiatmBg6DeK1GHIbQ+dZ7GpldxOn5+e+h9CFJuT7tKqJmrbuonzj5SK5YsEtH4KyZQ04RZhSTrPKtdgrXgBHQVk7NwTA2Aj71qcBd8C+n3q30JAfEX1PpSDN1E9ad8VbekYGtAMoceMeoprhCSRS9ra7mfw+lM8EhyzEUmA/tlXEEDyoK/g1nTbnryqNm/rVueRSKGWFshLZC+tZ/jDTrz1BrQ4F5tkeVZvi+x/1Ghdg+hUik5SBO+vTT6femeGTTWlSCQg8zP1p9csAAelUQhCTrV1l+Xu/mqee2+g/mrrHSszQYLczfnLSmVu7t6H6TFLcNv8AnnRoI19DSA5Yfb1obHNsPznVlrlQ2PMR+aU0I0XAbkqKau+vpSXs00rP5vTQ3PFFD7Gug21cmsJ2gxJLvrMMRr61sMXihbtluY+vKsBevZnMn2vrJNXEUmMcEvsD0oriV3Wh8AviXy/2q7G2ySftVEC1ElvIAk0K1zVj5fyKKvtkDDnGp/igi+5/0iqEMOE+0x9fpWtF6LQ9KyWAET661prxi2P9NSxoAnQ+v8UIXmatZtPfVC7n0qkB2y+tKuJgEz7qYqdTS7GiQetAhQR4dep+QorBqERmNUXLUgepPyorFmLYA99Ql7H6OYd960+DuaD0rKYQe7UVpMIY+FD6GiviraUrtpOo8/jTDHtvQWGGsUAUldI8xTbDv4Ipdl1ii7TeGgC1Gomy80IBp7quwp1oAccKu+GKU8bT2/X/AJo3hzULxY+Jx5UvY30IcINR6fU04a7t96T4dYMeVMQ1UShd+R7yf5q2ztOulRNvafI1NV001/jWsjQPsj+PjuaKC6e7+aqsYYkTO9XXBAieXL1FIZXctEQZEaUr4hckij8de1+XwpReaTTRJruzYi1PvpiDqTQXCUi0KKvCRA6UryVQs7Q4rwadf4rL4dJenXGZyAE9fPypLgtzWi6IZpeG4bTOfOB/NWs2VS3U1Th7mgH5tVXEr/hihCEF+6fH6n6mqhz9R9KgW0b1/mrbeH/j6CrJGuCG3qKe4t/CR5UiwC6j1pzjW0j0pMpC9m095qtP4qwjQe+ql391UScjWgMSNfdRx3oLEb0AwVbINdxaxlHWrQv2+dD8SPhE9ff6VLwB2xGhHx+1PMIdaR4Rp15cqd4Ea0mNA+NGtVssaiicRaJPXpVd0QNRQMFTnV6bGqwtXKNKAJnapWWqLHSvW96YB2AfWPzeq+J+36ivYHevcV3FIBKB4/dRsUGi+L3fzRdMQLceNxr1qdq5H0Pu3qk6kacz8hXraHSsix5YveCfU0Pfva+4V3Plt+6KoHiYj0qUNlWJuSx9/wBTQ+HsFnGhimNixmciNJ39805sWVXQCKqxJBuESFAqvE3oq9H0oe+mapRfoznEb0n30BgF3PnRfFLWVgKHwq8vOtV0ZMcYU7+lDcReRRFtIBoLG3gI1HxoQUAdxR1qxEcqrtirUPiqhB2FTxCB5UZjNjQ+B9oeVW425E0DBDtUBvXheGXcfGohxNNNCOXEoO4NaOutS9/5imImV2pfjlnL6n6gCjLz6e6gb50T3x8al5AuwS6e+tDgMPpNKOG4UtArTWbQAgUn8FIW4p8tBu80VxE6igbZoA8RFWW9RFQfercOKAPMNKkoqV4V62NaYF2FGtS4ikxUcNvROL9laQCNrMH89auRa9i2/mu2jpTELmvEsPRq8jbe6oG0cw6QatS0ZHkP4rGywt38Hw+tRsnxGu3LRgCOf8V2xYOY+tTZQzwRgTzrzYyKhcECg8Spik3gaPonBuzFq9hFvm5cEozEDJHhzAjVZjSg+xnZ+3jbButcuKc7LC5I0ykHVTvNG9lMeF4K8sMyJiBE67uw056EUN+jt4JhbqsQIugiTGhRf5BFcm+VM2pGdwPBbeLx5wzO6qO9hly5v6ZgbgjXfbnWusfpLh1P+df0693/AAlZL9O3zcWDdVvH4gH+a+jdsrWLa0n7MsHzjNlZFOTK3N9InLTlOV0mJRRmO1nZC3hcK91LlxipUQ2WNWA5KDzrUdjrKtgcMxVZNtf7Qa+f9qbfEEw5/dM/dkgEF7bAnUrohJ5V9C7CmeHYX/xLUzbrsaSs+L3vbb/U31NdwyZmY0ZfwaqzFiZloAHLMfhRdrh3hzEhF3jUn3mvSi/xOWskcFv+dKXccxJWfzrWk7N8DuYpj3WiKYa4wMAwDlUD2jBmmHHv0ne4hNvEAvGiumVTptmBMesVjPWisFxg3k2duwv7IHKs9wDsP+1WE/SvhNi+t17qrcuKVARhMKR7WXmSZEmfZPWvoRslMFlYQy2MpEzqLcET6ivk3YTsi+KD3LV82TbIXSZMrO6keXwrkg/xeTZrPQd2t4ZatYpktaLAJUbKxGq/Qxyn0rNthZmKb9peHHC3jaLZ2gHMBEltdqecJ/Ta9cQNeuC1OuQLmYf6tQAfLWK7VqxjFWzDY2zC38PG88hpVT4QggASoGhI+NfQOK/pdcAm1dDkD2WXISP/AImSJ9az/Z/hD4rFGxm7sopJkHdSAVI9Z+FNa0GrsXG7OcMwmRaYZa0Sfp1cGnfrH+g/ep4jsUbaM7X1CqCWJQ6Ae+o54MvjZguJLr6Uvtzr61quCdmzxA3ct0ILZUaqTObNHPT2RRlr9Lr3fFWugWgFPeBSSzGZVUnlA1J/u2quaCw2TsZi7gJJqzDIelbDjn6cXbVpnsv30CSmXKx/06mfTSiOE/pi5QG9eCOdcirny+RJI19KOeFWHHIx91NK9Zpp2o4K2DYKxDBgSrAaHXUa7EdKl2a7H38WBcEWrR2dpJbrlUbjzMe+r5Y1usWx3QssnU0ViRKDfStcP0vjUYgk+dvT/wBqTcY4DcsQrgc8rDVWgGY6HyPzqY6sZvDG4NdmXvWZPlpV1vCCOdXCweYNWW7DVsQVWsCIq4YFBy99c72vG7+TXLZsTWyByr0DoKqN3zqLXfOgYQAKg9kHlVAu+ZqXe+tIDwwIrzYZRyqQu+teuPpRWACv06j/ABVP/Hd+gr6X2q7SjBW1coXzOEgNl/tLTselfM/088PFEJIA7u7qdOQr6zj8LYvgLdFt1BkBiDr1rkn+o1XR807adtBi8N3YtFCGDSWDbAiNvOt32CH/ANtwn/iSkXb3g2GTAu1q3bDygBWJEsJp52IuqOH4UZhItLpIpSqsAuz5/dwBLk8pP1NAceJC0/F7U+p+ppZxm1mFd93EwpWfRuxmDFrAYcLztq7Hqz+Jj6yTXzHjH6gY9bxuJdCqG0tZEKZQdAZGY8tZ6xFa79Pe1iG0uFusEuJ4beYwHTdQCf7gNI5gDnNOOK9ksDmN+8igDxMS5W2fMrMH/euHCbs39YGP7s3cF3hEF7GaOma3mj51iv0VB7nET/3E/wDStzicUjYdirCDbJGoGhUxpy9Kxn6RELavyQP6i7n/AOFL+1h7I4ywLnaFFbZba3AOrKhK/AkH3Vp+1uAt3rItXcQcOjNqQ6Wy8D2ZbcazA6Vie12POH4suJQZsipIB9pSpDLPmD8YrW4uzheK2AA8gEMCCA6N0Kny3B06dabTwwTKey2Dw2CDqmOF1Wg5XvWyFOslYOkz8hWW7W3zh8c2IwlxQzoJZQjidm6iTkFaPC9hcDhULXoc757hCx0Chf8Acms1a4amNxmS2vdYdYLax4BGmp9pjMdPOKqNZYmab9PcVjL9tr+KuyjaWUyIsge1cJUA76D0J6UF2/42Xmwh8K63D1YbL6DT3+lbe01tVCqVCgAAAgAAbAUmv9l8JlbwgmCf8wnXXXfrUxau2N9UZj9H/wD9v/Va+l2lv6scexNrFItm69tUtq4yMRLszasP7vZGhkb9TLX9JiF/cyQJNo7gcrlLP1RtB8TIg/0k8+dyq7mxPCPpOCxZbDJdI1NpXI8ygaK+Z/p12nxV3iBS9de4l1HJVmJVSAGGQbINxA3B8q+jcOuL+ztjMP8AIUbj/tgV827BYfLxFGMAZHHT+2pisMb7Q/8A1Yw4cYNDpnv5CegfKpP50rWcVxP7XC3HtqItWzkXkMohRpso0nyFZT9V7WezYynVbhIg7HLofWm/ZrtdaxdsJcKreiHtsQAxjxFJ9pTO3KYPWlT2r4D2z57wj9QscuLti7cNy29xVa3kUCGIXw5RKkEyNY01r6h2swwfCXJ3UB1PRlIiPmPfQ2D7E4OzdF5bYDAypZiVU9VDGAfpQvaTjyXFNm2Q0+2wMqAD7IPMzEx0qkt0ltQnhZMZZZnAB1jnXf25mmdm0EHr6VLOK9GzmoxhuVzvKqY614HnWRoPsJhgoBPtc/LyHSrL1tWEMJ/ORrxOnl+GuCsWVQivqVYr0/AaityreIPNxvcPgB+e6qLYrRElwap97pVeaqbraUwJrw43iQltnI3AUtHma9heAFmKraYsvtKLZJXyYRI99aj9Psflt3Ve5ZS27jPOIOHvKAAc6kbrOkSNZ5GmXCOL4c2LtrD3VLjEOxN3ENYa6hMi4Lg1aNPcsnfXBzy8GiRiWw6rpEEaERB8weYpziezFywtpyubvRICqxIMA5WEb+XlVHbfHi7iCym2TABa2SyEiRIJHi0gadDqa1J7Sg3OGTiEIKscR/USA4tDL3hnwmSRBjUxTcmqdCSTYgBfQd28sSFGVpJXcARrG3lU1s3HZUNpwWYJJVgAxPPSmvCu1+fHYpLt9VH9RMJcOXu08RGh2OYC22pg5fOr73F2t4WwtzG2r2IXFWs7o6GEzw4O0gKSC0Dejml8BsRm+K9nHS8bRUs+hGVSQwgExpqBPxoa7whgoLq+WYBYGJ8s2k6H4VtR2hV8VjLa4hEdkQYW8SrIsoudVI0P9TU67+lBdqMdOBso2It37q3PGyMG/tua6akDbNAmiM22k0Dj8GTsYDMYt2yxGpyqWIHM6a074rwG1bsYR1U95dWWBkktCGAvLUnSrOyuP/8Apb9q3eTD4lnDLcuEAFABABaYgh+RjMTGpjQDjtlbuDN2/busLdxXuqVgXSLXjYD2AQGGvXlSlN30CWDJYjh2UAOhSdgVIn470EnCySWRWMaEqCYJ5SNq1PaLHkYUoxtElwy5b7X3HMsCdFX389qp7FX3/ZYspdW0+Zct1vZQxudDA16GJmrc/wAd1CrIhfDFGhwwfkGDZvcDr7hVeO4YwA7y2yg7ZlInnAJHrpW0HHbFq5hVxN1L15Q+e8pBRC3s5iojoJgbEwJofiPEu7w2IXE4q1iTcP8AQVMpK75WhdgDlbnGTQmdJ5X1QbfsyS9myJJtHwiT4DoOROlX4PhZYEpbLAblUkfIVt37RL/iIU30/b9xJ/qJ3feFzu20xGk7Hag+E8VRsNh1tNaU2ye9V75sQZ9sgf5imSdZHiA9FyNeh7fsytvhZfxBGYTEhSfFppI5/f1r16yB4ToZiIjX06/zWsbtABhb7W3trca9ICGSQe7DOofUgw2sc6ynC+IKmNtXLxJXPLkzoTMMQOQYz7q1jJtN0S16JJwlk17phpm1QjTmTptU+D8KXFYgWmbLIYyAD7InY/Wtj/iBAxXeYyzdR1c2UV1lVhoBI5wQOcxNY/sTfW3jkZ2VVCP4mIUbdSYqFNuLHVNDK52ZtG3cOGvC6bU95by5G0mY+B9YOtKOJcNtEWe7W5mdJYOh1bT/AC9PENT15U5s3LPD/wBzeOIt3rl4MLdu2cwAZiwLGfTXTY9aZ4Dj2HX9mHuoG/bMgbMGFu5FjR49iYO8bEVnvf8AtDoyL4BkgXA4nYPMH0nemqWGVQSjBTsSCPmaYYziGTDC1iMTZxF9rqNbYEFUAZDmcgCFjN7myiaJ7SYxHtKzXF73MPBbvG7bIA9qDGXSOQ35zNaw1MrAnH7El59BpVQuVS92vC7XWYmWYmuhq6wriisSw/C8TygKwkDbqPvU7vFv+ldep5e4UvIrk1NDIzr6/k1NarauK+tMAgCous11WqF16ABnw4NetWgDT/s1hw+Gvv3dm5cV7Yti8QE8UkgkkD3HQ0VxFsLaTEvbSzcdXshFJzqCV/qi2JlkB16T6RXDLy0pOCRqtLF2KcTgjbOVxBKhokHwsJB0J3EVQbS1oMY+Ht27jolhmVMMVUlWBYhu80BmdBPSKJvDBG5fRlsrbt3LOV0YZirsveDMCSVAJkLook8pqF5vzFjel9mX/bLVtrCLWlFrD9/bDpZUE3To9oKbYRikhGIHiy5WMEzVfBb1q9bVxbw2c3Ivq7ZAloaA2wzdIMjUkmq/rlV7GLi+xIMGs0QtsVdgWsHGspI7kF+7zGFJEhAxP9p11PlTR+5UuSlrOtlmylkILhxlgIYDRoQp1rSflqDra+rEtO12IzhV51MYEdKt49dVbltrYQBktsyrGUMZzLA22GnrTziF1L73lU2u9Hc5GzqJEKbniJgxqIB5U5eVt2vb3+wLTu1YiuWBEVfwi/cFu5hkVWF7ed/DrpqBsOdc4ti0t4olFRrSkSo1UiPEB1569RR0YZcRatLkZWNy47sRAUo5tWyZ8MeHTTUDqRRq+RUVUXnIow+xRh+Gm4cqgEwTyAgCW3qv9oCBWi4c1tMpTuQhsvNw3FF7vsrZlgmY30iIHWAfWLVnu9FslO4lXzDvTdyeKQTMg8uXLpWMfP8AyzF1gp6OMMz4sqDr+fD81o65whkGZrbKJ3KwKA4lhGQr4laQG8LZgJ5HzrR8U4zaW81uCRc7pblwXAUCDU5QvODvJrbW8iUXFQjafZMYJp2xQqqNqqv4YNT+5ZtT41sKO9ti1kcHPbLDP3mu0czznykLirIbJZVRWW8UGWJKQxkjntvtT0/NU5JKLyOWlXsUrYAqNvBm42VFLNqYAkwNz5RIrQcGt2jbskiywJbvjcYBw2uQLJ2NK+zt4DFvLKoy3QCWCrJ9nU6dPhSl5WJ7Y9C4+rfZQnBXz92bbBzJCnwkgCSdY6bzQwwa0+wNxB+2sX3t3GDXGYlwyIhQhUZ9jqQd+XPSpW0sd2D/AEu57mTczjv++jaJmZnSIrKPnNfriU9H4Ykt4IdBRSoFphjkQWbZARW8IKgo5PhJZs6kmJ5GPSl7tXfoaq1VuSoxlHa6PEzUlqCiuxW5BnmFeqBuV7NWBZMmuqhOwJ9BNSw+GLmB7zyH50p3hbAQQPUnqfOk2UkZ5qrmrHbU+tUXGoEFLVWIOlRW5Vd+4YpDD+FYLEXrF1LeTuSyG6XZUhhOQy2wridkr83AVVe6IDlnCqMwlWk6FSI1843NT4JxGzbwWIW6qXMz2otM5QsozBmBXXTTUVVxLtU9+3etm2qi61siCfAtoQigECes15962+SgsX2bfjSthuK7Mszf00W2iraLZ7yx/UGjZjAgmTHLpNVX+x+IWfACVZUKq6swLEKhgciSADzk+tXXuOXL9p0NpUDpZUtmJMWZggEazOv80a/alkuXroVVa61pvaLZTbIIAESZjy3qd3krpIdQFi9lL+ZVARixYArcVhmQFmQkbMACY8udFYXsleOypEwD3iwx3KKdmI5jyNWN24bOrra0GYw112kspXSZygAtA91U8L7UFLao9lLgRs9uWKlW849oSf8Amr3eVV0ifwsrscKuNc7sIc8mQdAI9oknYUZa7O3ZgBSMufMHGUqDlJDbGDMztUMN2jdb5vEAsxbMNQCG3G8jlrNNE4z3gcBZDIUhnZ2EkEkltzy5CtJy8i/xS6/cUVAT8QwDW3FtwATEQQVIbYg9N6Px3ZtrJYyGRcstoD4sseHWNTHzqPGbRulGAAyIqRMzkkzJG5narBx8l7neWlK3MmZMxEG2AFII15DcU29eouKX2JKGbKL3DHF3uTAeQACREnbXYV7A8CYuue3KlnQJnyMzKrEx5DKxnnlqvieKa9ca4YUnXTlAgRz6fCrLnaS6+Jt3RbDG2rAWwTBLKysx0kEzOn/SKeq9baqrrP0KOwu4N2ak5rqrkKOwUuA0AHK+Ua5ZjX0rmG7O3coaAAVzkZwGCf8AUV39K5Z45cWGbCzcS33ZuEup7sghZXYHWJ8jtrBvDOLPcBiyDcFoo1wMQSoEZsp0B2nrXNGfkJuWKNGoNURuYHMhIAhN+oB203OtU4rhndnK0AwDoZifTY7fKjOA4gLcLFgFCnw6eKfZUD1191cx0NLGMxkmuzTnPkcWsL2ZOK237AsJwVnGZQoWcslguummvWdKm/C3GUFYLObYBIBzCJHzGu2tGYO4gw0FFuZbuYqWIyyqhXMHmQRrvrXf8XJMuisQ5uJ4iuVojluIA0PSsObXcpbVhM02QrLF3+B3YJyrPiAXMMzZCQ2Qf3DRhVvCuAFzmuqMhts6gv4tpVyo1yzNFHi7FIYAkZoIuMo8RJOZVPigkwapt8XykMbaG6Lfdd5nM5IgeHaR1+lROXlSjVDS00+xbc4BcCZiomFlQwLLm9nMsyJOlSxPBTaMNlnmA2aNtG6GmV/ihuLDLJOUMe8fKwWNlmBMa0ViMaLoWRAWYlix13ljrW+lLX3JTWCJqFOmJ7FgCp3B0ou+EVTETy150tu3q9CLVYMHdliKSalkqNtWGpUjlqCNd+fl9a6bhpp30Lrsz9nDM5hffyAo+xwkD2jPkNvvS+1imScp38pq63xZwdYPlEfSudpmiodKABAEDpXQairyARsQCPeJroNZlmZuPqfU1SxqV46n1NU860JCVqu/XRXHpDGfZrhiXbV9+5/cXkyBLHeFJVvauEqQTHyrQ4HszhxbQ93KG0XfFG7GS6BqmX2QQY0In4Qc1g+EwMxHiPyB5e8VZew4RSfwnYVw6uhOcsSo1jNJdGh4jhrKpeVbfjt4ZL+bM25ygjLsAZ/3G1X8Vwdq7dvEWBdvIlmLXeFJRwJfcHwiBppzNfPzh51P5O9e/bD8896n+jl/m/5/0fKvg2uP4Vh7AxL9zmFo2Mql3A/qBZkg7SfLoIpX2XwSXReJt99cRVNuxmyZ5JzGQQYUch12pHasDpVww1bx8eSg47nfyZuabujZcM4JaZLR7rMjq5vXu9juXX/8cTBjQag/U1ZhMFaCoFTxNhmvd5macyzHhmIPTz5VjbWC+f4KKXDAcqheLqXe9lPUVYRouBuLy3GCd46hclrNlmTDHeTHrzo3iXBVYOtq3N0LaZVDSYLEXOcGAImOVZjB4HNm93zBn4inGKQ3WDMBKqqCJ2WYJkkzr6aUtTQ1XqXGToFOO3oZpwmxmuBF7zLcVSiktkXKpJ0cRJPtEkDQRpSXs6QOIALqo7yPcrdNjQuI4eEbyP4fv76qODBMxWkfFntknK7RL1FapGnTCXGXFJF0sUtwt1wz+0/MEjLuY9aD7PWzbuXFcai3cLDbUbieW29KreEA/wCKvxqqwAAjr+fGiPhyUHDd3X7A9VWn8DqzYtsFZLeZnsLcSyHIzMTBgzJjTmK5i8FaTvWNuQlm2+TOfaZiCJ9w/iKztvACik4cI2pLwtS/1uv59j5V8D7h/D7bIsW5tuhuM4uNAuawmWRMDSSJpXwSwt24QyFgF0iSFYkQWAIMann60IttRpHy/Nahcsg1pHxZxUo7uyXqJtYH2G4SrFIVWAu3FvFWOUKJK7mQI9/md6VcHwqXcRcUrmULcZYbLqGUKZnod6CXDjlRuA/o5mGpZSrSCdG35+lS/H1Ywa3W2sBvi2sDhOH25QG3luG25GHz7spAUSTOonSeXka9ewqLLNbIiw90pnPtLyzT0keXrSMWk8/h9qqxNhSIA056fnnWS8PUtXNlPVjXQ9w921ft4fMgXN3xQBjqyMRkEmWneCf7YnWlvFeEkn+mhUrbz3FYhYAJ1ALMRpyJ5UrTh4oxcEfvW2n4k4StSdEy1FJdBCY25fkED2s/P2sqpz8l+tEjAjmaAt3ChIB6TsavXHt1+VdsY7FUTJu+zINUSaZHh69T8vtXDgF6n5faufkRdDDBH+mvpVs1RZbKoA5CrBcNZ70XRmn3PqaiFpn/AIcs7n5fauDhy9T8vtV8iJoXTRPDrOZx0Gp/gfnSrzw1erfL7UXgMOEBidSN/Q0uRDSCmpZxmYUDbUk+fL+aYE14GpU6HRnlNdrRZq8HquUW0QotEotNu9jpVgvmnyi2i+1ZOmh+BolMC55R66VeuPby+f3qY4i3QfP70+YNgdg8JkEbk7n6CiVWlY4k3Rfn96kOJt0X5/ejkQbQriNkEA9D+fSgkSvYniLFYgb+f3odMQfKtY6qIcQp0qIG1UnFny+f3qP7o9B86vlRNBtpKJC0sGNI5D5/epDiDdB8/vS5UOi826rIqv8AcnyqP7gzRyoVF6LV5Tw0AMWRyHz+9TGOJ0gfP70uZBReyVX0qAxJ8qj35p8qHQVbSilWlYxx6D5/ep/4g3QfP70cqCid9fGZ8q5k86pfEEmYFR740+RBR//Z"/>
          <p:cNvSpPr>
            <a:spLocks noChangeAspect="1" noChangeArrowheads="1"/>
          </p:cNvSpPr>
          <p:nvPr/>
        </p:nvSpPr>
        <p:spPr bwMode="auto">
          <a:xfrm>
            <a:off x="63500" y="-866775"/>
            <a:ext cx="2562225" cy="179070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24582" name="AutoShape 6" descr="data:image/jpg;base64,/9j/4AAQSkZJRgABAQAAAQABAAD/2wCEAAkGBhQSERUUExQWFRQWGBgXFBQXFBgUFxcUGBcVFhQUFRgXHSYeFxkjGRcUHy8gIycpLCwsFR4xNTAqNSYrLCkBCQoKDgwOGg8PGiwkHB8pKSkpKSwpLCwpKSksKSwpKSksKSkpNSwsLCwpLCksKSkpLCksLCkpKSwpLC4pKSwpKf/AABEIALwBDQMBIgACEQEDEQH/xAAbAAACAwEBAQAAAAAAAAAAAAAEBQIDBgEAB//EAD8QAAIBAgQDBQcDAgUEAQUAAAECEQADBBIhMQVBUQYTImFxMoGRobHR8AcUwSNCFTNy4fFSU3OyYiQlQ0SC/8QAGQEAAwEBAQAAAAAAAAAAAAAAAAECAwQF/8QAKREAAgIBBAICAQMFAAAAAAAAAAECESEDEhMxBEFRYSIyofAUQlJxgf/aAAwDAQACEQMRAD8AzZ3+NcC+IeQ+dSbeuIdTXrHEH4MeyJ86bYNJAPPX8+VKrGmvQU1wLQBy30+O9BSCrokAc6rax4R7q4tzUeg+9Grc29aBCvHYFtHI0j1/JpLiGjSJP5p5VuruGDAj+0isNireW4V313586qOSZKgdUJOg/wCPOtDwTg7EyQYmhuEcPLkSK2+Dw4UaVTkCRVZdFOUsqmJjblR1k6fhrE8QuF8Q4XWWIHu0HyFaLhls20ifht51L6Gnkj2h4q1q05SZ2Ee0F/uYV81vXsxnn8ffJ3rY8cedc0nYDy50iuOc2Qbbj3dKtIlvJdwXGXFHhZgP9UD56GtvhOIMUWd4H5ppWFw3jbX03+oraYC3FsqOQj5UpBFlzcTjferl4kI9ay7BwxBB8vhR+Fwzt0A5k8utKkUmz3Ge0pQEWwM2u4nrsKzmK7UXrtsq7aGZCqFmNYPMbUdxjAKrasSD6dazvEbuXKq7atrzMjenhEu7AWunlXcx5nb3f8V0WGKlhHOBOvWqS3Xp/wAVNsYZgC3eKV3XWZ1+Nbzh+ObLLfOsFwrn7q22BeU9wp+g9lmL40wMfwKFPamNMoJ9YqOOua1ncQ/iHkaKCzRWePo5IcZTyI1GvXpV1q/acwHBPT6xWURvHBMTVuFRlMwfXXrpUtDTNX/hqnmYri8MQedB2sYQBMg+ek1B8aaCrQ4w2EtqPzTyoTHY2yn9pJHIQPmangW7xDyjn1pFxVvEwyz5yQfrQlkTZXc7VMCe7UKANvaJ10Ov8UZge1DssuFJ6xH0pElhQSJkMI225g+dF2sIsc/lTomwRqnZXUetVE1fh11G8VJQbYQbHy06nWmlm0I9CfnM0oUGRprTPDKSo8yfkKVjReqDSOlTIMVBbg293wqrFX9BFNAx8t2bQ9KzN7Al7mnWDTzhetoD3fOr7OEgjTU01gXZHhmCFsRzim1o5RJ9f96jbQClfaTi5s2yFglhEnkDufWKOx1Qj4fcl2c6/Dcnf4U9fEZbc+VZnBv4RHM/8U1x9yFA8qsgV4q/J8tfpQ6JJYxyiq8Q+oqbXIETqRJ+OlUSe4W/j/8A6P0rY8InISedYvhP+YfU1t8AMtn3VLHEExRBY+X2qYxcLFBi74mP5tQ967oadDI8Q8VZbiatmBg6DeK1GHIbQ+dZ7GpldxOn5+e+h9CFJuT7tKqJmrbuonzj5SK5YsEtH4KyZQ04RZhSTrPKtdgrXgBHQVk7NwTA2Aj71qcBd8C+n3q30JAfEX1PpSDN1E9ad8VbekYGtAMoceMeoprhCSRS9ra7mfw+lM8EhyzEUmA/tlXEEDyoK/g1nTbnryqNm/rVueRSKGWFshLZC+tZ/jDTrz1BrQ4F5tkeVZvi+x/1Ghdg+hUik5SBO+vTT6femeGTTWlSCQg8zP1p9csAAelUQhCTrV1l+Xu/mqee2+g/mrrHSszQYLczfnLSmVu7t6H6TFLcNv8AnnRoI19DSA5Yfb1obHNsPznVlrlQ2PMR+aU0I0XAbkqKau+vpSXs00rP5vTQ3PFFD7Gug21cmsJ2gxJLvrMMRr61sMXihbtluY+vKsBevZnMn2vrJNXEUmMcEvsD0oriV3Wh8AviXy/2q7G2ySftVEC1ElvIAk0K1zVj5fyKKvtkDDnGp/igi+5/0iqEMOE+0x9fpWtF6LQ9KyWAET661prxi2P9NSxoAnQ+v8UIXmatZtPfVC7n0qkB2y+tKuJgEz7qYqdTS7GiQetAhQR4dep+QorBqERmNUXLUgepPyorFmLYA99Ql7H6OYd960+DuaD0rKYQe7UVpMIY+FD6GiviraUrtpOo8/jTDHtvQWGGsUAUldI8xTbDv4Ipdl1ii7TeGgC1Gomy80IBp7quwp1oAccKu+GKU8bT2/X/AJo3hzULxY+Jx5UvY30IcINR6fU04a7t96T4dYMeVMQ1UShd+R7yf5q2ztOulRNvafI1NV001/jWsjQPsj+PjuaKC6e7+aqsYYkTO9XXBAieXL1FIZXctEQZEaUr4hckij8de1+XwpReaTTRJruzYi1PvpiDqTQXCUi0KKvCRA6UryVQs7Q4rwadf4rL4dJenXGZyAE9fPypLgtzWi6IZpeG4bTOfOB/NWs2VS3U1Th7mgH5tVXEr/hihCEF+6fH6n6mqhz9R9KgW0b1/mrbeH/j6CrJGuCG3qKe4t/CR5UiwC6j1pzjW0j0pMpC9m095qtP4qwjQe+ql391UScjWgMSNfdRx3oLEb0AwVbINdxaxlHWrQv2+dD8SPhE9ff6VLwB2xGhHx+1PMIdaR4Rp15cqd4Ea0mNA+NGtVssaiicRaJPXpVd0QNRQMFTnV6bGqwtXKNKAJnapWWqLHSvW96YB2AfWPzeq+J+36ivYHevcV3FIBKB4/dRsUGi+L3fzRdMQLceNxr1qdq5H0Pu3qk6kacz8hXraHSsix5YveCfU0Pfva+4V3Plt+6KoHiYj0qUNlWJuSx9/wBTQ+HsFnGhimNixmciNJ39805sWVXQCKqxJBuESFAqvE3oq9H0oe+mapRfoznEb0n30BgF3PnRfFLWVgKHwq8vOtV0ZMcYU7+lDcReRRFtIBoLG3gI1HxoQUAdxR1qxEcqrtirUPiqhB2FTxCB5UZjNjQ+B9oeVW425E0DBDtUBvXheGXcfGohxNNNCOXEoO4NaOutS9/5imImV2pfjlnL6n6gCjLz6e6gb50T3x8al5AuwS6e+tDgMPpNKOG4UtArTWbQAgUn8FIW4p8tBu80VxE6igbZoA8RFWW9RFQfercOKAPMNKkoqV4V62NaYF2FGtS4ikxUcNvROL9laQCNrMH89auRa9i2/mu2jpTELmvEsPRq8jbe6oG0cw6QatS0ZHkP4rGywt38Hw+tRsnxGu3LRgCOf8V2xYOY+tTZQzwRgTzrzYyKhcECg8Spik3gaPonBuzFq9hFvm5cEozEDJHhzAjVZjSg+xnZ+3jbButcuKc7LC5I0ykHVTvNG9lMeF4K8sMyJiBE67uw056EUN+jt4JhbqsQIugiTGhRf5BFcm+VM2pGdwPBbeLx5wzO6qO9hly5v6ZgbgjXfbnWusfpLh1P+df0693/AAlZL9O3zcWDdVvH4gH+a+jdsrWLa0n7MsHzjNlZFOTK3N9InLTlOV0mJRRmO1nZC3hcK91LlxipUQ2WNWA5KDzrUdjrKtgcMxVZNtf7Qa+f9qbfEEw5/dM/dkgEF7bAnUrohJ5V9C7CmeHYX/xLUzbrsaSs+L3vbb/U31NdwyZmY0ZfwaqzFiZloAHLMfhRdrh3hzEhF3jUn3mvSi/xOWskcFv+dKXccxJWfzrWk7N8DuYpj3WiKYa4wMAwDlUD2jBmmHHv0ne4hNvEAvGiumVTptmBMesVjPWisFxg3k2duwv7IHKs9wDsP+1WE/SvhNi+t17qrcuKVARhMKR7WXmSZEmfZPWvoRslMFlYQy2MpEzqLcET6ivk3YTsi+KD3LV82TbIXSZMrO6keXwrkg/xeTZrPQd2t4ZatYpktaLAJUbKxGq/Qxyn0rNthZmKb9peHHC3jaLZ2gHMBEltdqecJ/Ta9cQNeuC1OuQLmYf6tQAfLWK7VqxjFWzDY2zC38PG88hpVT4QggASoGhI+NfQOK/pdcAm1dDkD2WXISP/AImSJ9az/Z/hD4rFGxm7sopJkHdSAVI9Z+FNa0GrsXG7OcMwmRaYZa0Sfp1cGnfrH+g/ep4jsUbaM7X1CqCWJQ6Ae+o54MvjZguJLr6Uvtzr61quCdmzxA3ct0ILZUaqTObNHPT2RRlr9Lr3fFWugWgFPeBSSzGZVUnlA1J/u2quaCw2TsZi7gJJqzDIelbDjn6cXbVpnsv30CSmXKx/06mfTSiOE/pi5QG9eCOdcirny+RJI19KOeFWHHIx91NK9Zpp2o4K2DYKxDBgSrAaHXUa7EdKl2a7H38WBcEWrR2dpJbrlUbjzMe+r5Y1usWx3QssnU0ViRKDfStcP0vjUYgk+dvT/wBqTcY4DcsQrgc8rDVWgGY6HyPzqY6sZvDG4NdmXvWZPlpV1vCCOdXCweYNWW7DVsQVWsCIq4YFBy99c72vG7+TXLZsTWyByr0DoKqN3zqLXfOgYQAKg9kHlVAu+ZqXe+tIDwwIrzYZRyqQu+teuPpRWACv06j/ABVP/Hd+gr6X2q7SjBW1coXzOEgNl/tLTselfM/088PFEJIA7u7qdOQr6zj8LYvgLdFt1BkBiDr1rkn+o1XR807adtBi8N3YtFCGDSWDbAiNvOt32CH/ANtwn/iSkXb3g2GTAu1q3bDygBWJEsJp52IuqOH4UZhItLpIpSqsAuz5/dwBLk8pP1NAceJC0/F7U+p+ppZxm1mFd93EwpWfRuxmDFrAYcLztq7Hqz+Jj6yTXzHjH6gY9bxuJdCqG0tZEKZQdAZGY8tZ6xFa79Pe1iG0uFusEuJ4beYwHTdQCf7gNI5gDnNOOK9ksDmN+8igDxMS5W2fMrMH/euHCbs39YGP7s3cF3hEF7GaOma3mj51iv0VB7nET/3E/wDStzicUjYdirCDbJGoGhUxpy9Kxn6RELavyQP6i7n/AOFL+1h7I4ywLnaFFbZba3AOrKhK/AkH3Vp+1uAt3rItXcQcOjNqQ6Wy8D2ZbcazA6Vie12POH4suJQZsipIB9pSpDLPmD8YrW4uzheK2AA8gEMCCA6N0Kny3B06dabTwwTKey2Dw2CDqmOF1Wg5XvWyFOslYOkz8hWW7W3zh8c2IwlxQzoJZQjidm6iTkFaPC9hcDhULXoc757hCx0Chf8Acms1a4amNxmS2vdYdYLax4BGmp9pjMdPOKqNZYmab9PcVjL9tr+KuyjaWUyIsge1cJUA76D0J6UF2/42Xmwh8K63D1YbL6DT3+lbe01tVCqVCgAAAgAAbAUmv9l8JlbwgmCf8wnXXXfrUxau2N9UZj9H/wD9v/Va+l2lv6scexNrFItm69tUtq4yMRLszasP7vZGhkb9TLX9JiF/cyQJNo7gcrlLP1RtB8TIg/0k8+dyq7mxPCPpOCxZbDJdI1NpXI8ygaK+Z/p12nxV3iBS9de4l1HJVmJVSAGGQbINxA3B8q+jcOuL+ztjMP8AIUbj/tgV827BYfLxFGMAZHHT+2pisMb7Q/8A1Yw4cYNDpnv5CegfKpP50rWcVxP7XC3HtqItWzkXkMohRpso0nyFZT9V7WezYynVbhIg7HLofWm/ZrtdaxdsJcKreiHtsQAxjxFJ9pTO3KYPWlT2r4D2z57wj9QscuLti7cNy29xVa3kUCGIXw5RKkEyNY01r6h2swwfCXJ3UB1PRlIiPmPfQ2D7E4OzdF5bYDAypZiVU9VDGAfpQvaTjyXFNm2Q0+2wMqAD7IPMzEx0qkt0ltQnhZMZZZnAB1jnXf25mmdm0EHr6VLOK9GzmoxhuVzvKqY614HnWRoPsJhgoBPtc/LyHSrL1tWEMJ/ORrxOnl+GuCsWVQivqVYr0/AaityreIPNxvcPgB+e6qLYrRElwap97pVeaqbraUwJrw43iQltnI3AUtHma9heAFmKraYsvtKLZJXyYRI99aj9Psflt3Ve5ZS27jPOIOHvKAAc6kbrOkSNZ5GmXCOL4c2LtrD3VLjEOxN3ENYa6hMi4Lg1aNPcsnfXBzy8GiRiWw6rpEEaERB8weYpziezFywtpyubvRICqxIMA5WEb+XlVHbfHi7iCym2TABa2SyEiRIJHi0gadDqa1J7Sg3OGTiEIKscR/USA4tDL3hnwmSRBjUxTcmqdCSTYgBfQd28sSFGVpJXcARrG3lU1s3HZUNpwWYJJVgAxPPSmvCu1+fHYpLt9VH9RMJcOXu08RGh2OYC22pg5fOr73F2t4WwtzG2r2IXFWs7o6GEzw4O0gKSC0Dejml8BsRm+K9nHS8bRUs+hGVSQwgExpqBPxoa7whgoLq+WYBYGJ8s2k6H4VtR2hV8VjLa4hEdkQYW8SrIsoudVI0P9TU67+lBdqMdOBso2It37q3PGyMG/tua6akDbNAmiM22k0Dj8GTsYDMYt2yxGpyqWIHM6a074rwG1bsYR1U95dWWBkktCGAvLUnSrOyuP/8Apb9q3eTD4lnDLcuEAFABABaYgh+RjMTGpjQDjtlbuDN2/busLdxXuqVgXSLXjYD2AQGGvXlSlN30CWDJYjh2UAOhSdgVIn470EnCySWRWMaEqCYJ5SNq1PaLHkYUoxtElwy5b7X3HMsCdFX389qp7FX3/ZYspdW0+Zct1vZQxudDA16GJmrc/wAd1CrIhfDFGhwwfkGDZvcDr7hVeO4YwA7y2yg7ZlInnAJHrpW0HHbFq5hVxN1L15Q+e8pBRC3s5iojoJgbEwJofiPEu7w2IXE4q1iTcP8AQVMpK75WhdgDlbnGTQmdJ5X1QbfsyS9myJJtHwiT4DoOROlX4PhZYEpbLAblUkfIVt37RL/iIU30/b9xJ/qJ3feFzu20xGk7Hag+E8VRsNh1tNaU2ye9V75sQZ9sgf5imSdZHiA9FyNeh7fsytvhZfxBGYTEhSfFppI5/f1r16yB4ToZiIjX06/zWsbtABhb7W3trca9ICGSQe7DOofUgw2sc6ynC+IKmNtXLxJXPLkzoTMMQOQYz7q1jJtN0S16JJwlk17phpm1QjTmTptU+D8KXFYgWmbLIYyAD7InY/Wtj/iBAxXeYyzdR1c2UV1lVhoBI5wQOcxNY/sTfW3jkZ2VVCP4mIUbdSYqFNuLHVNDK52ZtG3cOGvC6bU95by5G0mY+B9YOtKOJcNtEWe7W5mdJYOh1bT/AC9PENT15U5s3LPD/wBzeOIt3rl4MLdu2cwAZiwLGfTXTY9aZ4Dj2HX9mHuoG/bMgbMGFu5FjR49iYO8bEVnvf8AtDoyL4BkgXA4nYPMH0nemqWGVQSjBTsSCPmaYYziGTDC1iMTZxF9rqNbYEFUAZDmcgCFjN7myiaJ7SYxHtKzXF73MPBbvG7bIA9qDGXSOQ35zNaw1MrAnH7El59BpVQuVS92vC7XWYmWYmuhq6wriisSw/C8TygKwkDbqPvU7vFv+ldep5e4UvIrk1NDIzr6/k1NarauK+tMAgCous11WqF16ABnw4NetWgDT/s1hw+Gvv3dm5cV7Yti8QE8UkgkkD3HQ0VxFsLaTEvbSzcdXshFJzqCV/qi2JlkB16T6RXDLy0pOCRqtLF2KcTgjbOVxBKhokHwsJB0J3EVQbS1oMY+Ht27jolhmVMMVUlWBYhu80BmdBPSKJvDBG5fRlsrbt3LOV0YZirsveDMCSVAJkLook8pqF5vzFjel9mX/bLVtrCLWlFrD9/bDpZUE3To9oKbYRikhGIHiy5WMEzVfBb1q9bVxbw2c3Ivq7ZAloaA2wzdIMjUkmq/rlV7GLi+xIMGs0QtsVdgWsHGspI7kF+7zGFJEhAxP9p11PlTR+5UuSlrOtlmylkILhxlgIYDRoQp1rSflqDra+rEtO12IzhV51MYEdKt49dVbltrYQBktsyrGUMZzLA22GnrTziF1L73lU2u9Hc5GzqJEKbniJgxqIB5U5eVt2vb3+wLTu1YiuWBEVfwi/cFu5hkVWF7ed/DrpqBsOdc4ti0t4olFRrSkSo1UiPEB1569RR0YZcRatLkZWNy47sRAUo5tWyZ8MeHTTUDqRRq+RUVUXnIow+xRh+Gm4cqgEwTyAgCW3qv9oCBWi4c1tMpTuQhsvNw3FF7vsrZlgmY30iIHWAfWLVnu9FslO4lXzDvTdyeKQTMg8uXLpWMfP8AyzF1gp6OMMz4sqDr+fD81o65whkGZrbKJ3KwKA4lhGQr4laQG8LZgJ5HzrR8U4zaW81uCRc7pblwXAUCDU5QvODvJrbW8iUXFQjafZMYJp2xQqqNqqv4YNT+5ZtT41sKO9ti1kcHPbLDP3mu0czznykLirIbJZVRWW8UGWJKQxkjntvtT0/NU5JKLyOWlXsUrYAqNvBm42VFLNqYAkwNz5RIrQcGt2jbskiywJbvjcYBw2uQLJ2NK+zt4DFvLKoy3QCWCrJ9nU6dPhSl5WJ7Y9C4+rfZQnBXz92bbBzJCnwkgCSdY6bzQwwa0+wNxB+2sX3t3GDXGYlwyIhQhUZ9jqQd+XPSpW0sd2D/AEu57mTczjv++jaJmZnSIrKPnNfriU9H4Ykt4IdBRSoFphjkQWbZARW8IKgo5PhJZs6kmJ5GPSl7tXfoaq1VuSoxlHa6PEzUlqCiuxW5BnmFeqBuV7NWBZMmuqhOwJ9BNSw+GLmB7zyH50p3hbAQQPUnqfOk2UkZ5qrmrHbU+tUXGoEFLVWIOlRW5Vd+4YpDD+FYLEXrF1LeTuSyG6XZUhhOQy2wridkr83AVVe6IDlnCqMwlWk6FSI1843NT4JxGzbwWIW6qXMz2otM5QsozBmBXXTTUVVxLtU9+3etm2qi61siCfAtoQigECes15962+SgsX2bfjSthuK7Mszf00W2iraLZ7yx/UGjZjAgmTHLpNVX+x+IWfACVZUKq6swLEKhgciSADzk+tXXuOXL9p0NpUDpZUtmJMWZggEazOv80a/alkuXroVVa61pvaLZTbIIAESZjy3qd3krpIdQFi9lL+ZVARixYArcVhmQFmQkbMACY8udFYXsleOypEwD3iwx3KKdmI5jyNWN24bOrra0GYw112kspXSZygAtA91U8L7UFLao9lLgRs9uWKlW849oSf8Amr3eVV0ifwsrscKuNc7sIc8mQdAI9oknYUZa7O3ZgBSMufMHGUqDlJDbGDMztUMN2jdb5vEAsxbMNQCG3G8jlrNNE4z3gcBZDIUhnZ2EkEkltzy5CtJy8i/xS6/cUVAT8QwDW3FtwATEQQVIbYg9N6Px3ZtrJYyGRcstoD4sseHWNTHzqPGbRulGAAyIqRMzkkzJG5narBx8l7neWlK3MmZMxEG2AFII15DcU29eouKX2JKGbKL3DHF3uTAeQACREnbXYV7A8CYuue3KlnQJnyMzKrEx5DKxnnlqvieKa9ca4YUnXTlAgRz6fCrLnaS6+Jt3RbDG2rAWwTBLKysx0kEzOn/SKeq9baqrrP0KOwu4N2ak5rqrkKOwUuA0AHK+Ua5ZjX0rmG7O3coaAAVzkZwGCf8AUV39K5Z45cWGbCzcS33ZuEup7sghZXYHWJ8jtrBvDOLPcBiyDcFoo1wMQSoEZsp0B2nrXNGfkJuWKNGoNURuYHMhIAhN+oB203OtU4rhndnK0AwDoZifTY7fKjOA4gLcLFgFCnw6eKfZUD1191cx0NLGMxkmuzTnPkcWsL2ZOK237AsJwVnGZQoWcslguummvWdKm/C3GUFYLObYBIBzCJHzGu2tGYO4gw0FFuZbuYqWIyyqhXMHmQRrvrXf8XJMuisQ5uJ4iuVojluIA0PSsObXcpbVhM02QrLF3+B3YJyrPiAXMMzZCQ2Qf3DRhVvCuAFzmuqMhts6gv4tpVyo1yzNFHi7FIYAkZoIuMo8RJOZVPigkwapt8XykMbaG6Lfdd5nM5IgeHaR1+lROXlSjVDS00+xbc4BcCZiomFlQwLLm9nMsyJOlSxPBTaMNlnmA2aNtG6GmV/ihuLDLJOUMe8fKwWNlmBMa0ViMaLoWRAWYlix13ljrW+lLX3JTWCJqFOmJ7FgCp3B0ou+EVTETy150tu3q9CLVYMHdliKSalkqNtWGpUjlqCNd+fl9a6bhpp30Lrsz9nDM5hffyAo+xwkD2jPkNvvS+1imScp38pq63xZwdYPlEfSudpmiodKABAEDpXQairyARsQCPeJroNZlmZuPqfU1SxqV46n1NU860JCVqu/XRXHpDGfZrhiXbV9+5/cXkyBLHeFJVvauEqQTHyrQ4HszhxbQ93KG0XfFG7GS6BqmX2QQY0In4Qc1g+EwMxHiPyB5e8VZew4RSfwnYVw6uhOcsSo1jNJdGh4jhrKpeVbfjt4ZL+bM25ygjLsAZ/3G1X8Vwdq7dvEWBdvIlmLXeFJRwJfcHwiBppzNfPzh51P5O9e/bD8896n+jl/m/5/0fKvg2uP4Vh7AxL9zmFo2Mql3A/qBZkg7SfLoIpX2XwSXReJt99cRVNuxmyZ5JzGQQYUch12pHasDpVww1bx8eSg47nfyZuabujZcM4JaZLR7rMjq5vXu9juXX/8cTBjQag/U1ZhMFaCoFTxNhmvd5macyzHhmIPTz5VjbWC+f4KKXDAcqheLqXe9lPUVYRouBuLy3GCd46hclrNlmTDHeTHrzo3iXBVYOtq3N0LaZVDSYLEXOcGAImOVZjB4HNm93zBn4inGKQ3WDMBKqqCJ2WYJkkzr6aUtTQ1XqXGToFOO3oZpwmxmuBF7zLcVSiktkXKpJ0cRJPtEkDQRpSXs6QOIALqo7yPcrdNjQuI4eEbyP4fv76qODBMxWkfFntknK7RL1FapGnTCXGXFJF0sUtwt1wz+0/MEjLuY9aD7PWzbuXFcai3cLDbUbieW29KreEA/wCKvxqqwAAjr+fGiPhyUHDd3X7A9VWn8DqzYtsFZLeZnsLcSyHIzMTBgzJjTmK5i8FaTvWNuQlm2+TOfaZiCJ9w/iKztvACik4cI2pLwtS/1uv59j5V8D7h/D7bIsW5tuhuM4uNAuawmWRMDSSJpXwSwt24QyFgF0iSFYkQWAIMann60IttRpHy/Nahcsg1pHxZxUo7uyXqJtYH2G4SrFIVWAu3FvFWOUKJK7mQI9/md6VcHwqXcRcUrmULcZYbLqGUKZnod6CXDjlRuA/o5mGpZSrSCdG35+lS/H1Ywa3W2sBvi2sDhOH25QG3luG25GHz7spAUSTOonSeXka9ewqLLNbIiw90pnPtLyzT0keXrSMWk8/h9qqxNhSIA056fnnWS8PUtXNlPVjXQ9w921ft4fMgXN3xQBjqyMRkEmWneCf7YnWlvFeEkn+mhUrbz3FYhYAJ1ALMRpyJ5UrTh4oxcEfvW2n4k4StSdEy1FJdBCY25fkED2s/P2sqpz8l+tEjAjmaAt3ChIB6TsavXHt1+VdsY7FUTJu+zINUSaZHh69T8vtXDgF6n5faufkRdDDBH+mvpVs1RZbKoA5CrBcNZ70XRmn3PqaiFpn/AIcs7n5fauDhy9T8vtV8iJoXTRPDrOZx0Gp/gfnSrzw1erfL7UXgMOEBidSN/Q0uRDSCmpZxmYUDbUk+fL+aYE14GpU6HRnlNdrRZq8HquUW0QotEotNu9jpVgvmnyi2i+1ZOmh+BolMC55R66VeuPby+f3qY4i3QfP70+YNgdg8JkEbk7n6CiVWlY4k3Rfn96kOJt0X5/ejkQbQriNkEA9D+fSgkSvYniLFYgb+f3odMQfKtY6qIcQp0qIG1UnFny+f3qP7o9B86vlRNBtpKJC0sGNI5D5/epDiDdB8/vS5UOi826rIqv8AcnyqP7gzRyoVF6LV5Tw0AMWRyHz+9TGOJ0gfP70uZBReyVX0qAxJ8qj35p8qHQVbSilWlYxx6D5/ep/4g3QfP70cqCid9fGZ8q5k86pfEEmYFR740+RBR//Z"/>
          <p:cNvSpPr>
            <a:spLocks noChangeAspect="1" noChangeArrowheads="1"/>
          </p:cNvSpPr>
          <p:nvPr/>
        </p:nvSpPr>
        <p:spPr bwMode="auto">
          <a:xfrm>
            <a:off x="63500" y="-866775"/>
            <a:ext cx="2562225" cy="179070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24584" name="AutoShape 8" descr="data:image/jpg;base64,/9j/4AAQSkZJRgABAQAAAQABAAD/2wCEAAkGBhQSERUUExQWFRQWGBgXFBQXFBgUFxcUGBcVFhQUFRgXHSYeFxkjGRcUHy8gIycpLCwsFR4xNTAqNSYrLCkBCQoKDgwOGg8PGiwkHB8pKSkpKSwpLCwpKSksKSwpKSksKSkpNSwsLCwpLCksKSkpLCksLCkpKSwpLC4pKSwpKf/AABEIALwBDQMBIgACEQEDEQH/xAAbAAACAwEBAQAAAAAAAAAAAAAEBQIDBgEAB//EAD8QAAIBAgQDBQcDAgUEAQUAAAECEQADBBIhMQVBUQYTImFxMoGRobHR8AcUwSNCFTNy4fFSU3OyYiQlQ0SC/8QAGQEAAwEBAQAAAAAAAAAAAAAAAAECAwQF/8QAKREAAgIBBAICAQMFAAAAAAAAAAECESEDEhMxBEFRYSIyofAUQlJxgf/aAAwDAQACEQMRAD8AzZ3+NcC+IeQ+dSbeuIdTXrHEH4MeyJ86bYNJAPPX8+VKrGmvQU1wLQBy30+O9BSCrokAc6rax4R7q4tzUeg+9Grc29aBCvHYFtHI0j1/JpLiGjSJP5p5VuruGDAj+0isNireW4V313586qOSZKgdUJOg/wCPOtDwTg7EyQYmhuEcPLkSK2+Dw4UaVTkCRVZdFOUsqmJjblR1k6fhrE8QuF8Q4XWWIHu0HyFaLhls20ifht51L6Gnkj2h4q1q05SZ2Ee0F/uYV81vXsxnn8ffJ3rY8cedc0nYDy50iuOc2Qbbj3dKtIlvJdwXGXFHhZgP9UD56GtvhOIMUWd4H5ppWFw3jbX03+oraYC3FsqOQj5UpBFlzcTjferl4kI9ay7BwxBB8vhR+Fwzt0A5k8utKkUmz3Ge0pQEWwM2u4nrsKzmK7UXrtsq7aGZCqFmNYPMbUdxjAKrasSD6dazvEbuXKq7atrzMjenhEu7AWunlXcx5nb3f8V0WGKlhHOBOvWqS3Xp/wAVNsYZgC3eKV3XWZ1+Nbzh+ObLLfOsFwrn7q22BeU9wp+g9lmL40wMfwKFPamNMoJ9YqOOua1ncQ/iHkaKCzRWePo5IcZTyI1GvXpV1q/acwHBPT6xWURvHBMTVuFRlMwfXXrpUtDTNX/hqnmYri8MQedB2sYQBMg+ek1B8aaCrQ4w2EtqPzTyoTHY2yn9pJHIQPmangW7xDyjn1pFxVvEwyz5yQfrQlkTZXc7VMCe7UKANvaJ10Ov8UZge1DssuFJ6xH0pElhQSJkMI225g+dF2sIsc/lTomwRqnZXUetVE1fh11G8VJQbYQbHy06nWmlm0I9CfnM0oUGRprTPDKSo8yfkKVjReqDSOlTIMVBbg293wqrFX9BFNAx8t2bQ9KzN7Al7mnWDTzhetoD3fOr7OEgjTU01gXZHhmCFsRzim1o5RJ9f96jbQClfaTi5s2yFglhEnkDufWKOx1Qj4fcl2c6/Dcnf4U9fEZbc+VZnBv4RHM/8U1x9yFA8qsgV4q/J8tfpQ6JJYxyiq8Q+oqbXIETqRJ+OlUSe4W/j/8A6P0rY8InISedYvhP+YfU1t8AMtn3VLHEExRBY+X2qYxcLFBi74mP5tQ967oadDI8Q8VZbiatmBg6DeK1GHIbQ+dZ7GpldxOn5+e+h9CFJuT7tKqJmrbuonzj5SK5YsEtH4KyZQ04RZhSTrPKtdgrXgBHQVk7NwTA2Aj71qcBd8C+n3q30JAfEX1PpSDN1E9ad8VbekYGtAMoceMeoprhCSRS9ra7mfw+lM8EhyzEUmA/tlXEEDyoK/g1nTbnryqNm/rVueRSKGWFshLZC+tZ/jDTrz1BrQ4F5tkeVZvi+x/1Ghdg+hUik5SBO+vTT6femeGTTWlSCQg8zP1p9csAAelUQhCTrV1l+Xu/mqee2+g/mrrHSszQYLczfnLSmVu7t6H6TFLcNv8AnnRoI19DSA5Yfb1obHNsPznVlrlQ2PMR+aU0I0XAbkqKau+vpSXs00rP5vTQ3PFFD7Gug21cmsJ2gxJLvrMMRr61sMXihbtluY+vKsBevZnMn2vrJNXEUmMcEvsD0oriV3Wh8AviXy/2q7G2ySftVEC1ElvIAk0K1zVj5fyKKvtkDDnGp/igi+5/0iqEMOE+0x9fpWtF6LQ9KyWAET661prxi2P9NSxoAnQ+v8UIXmatZtPfVC7n0qkB2y+tKuJgEz7qYqdTS7GiQetAhQR4dep+QorBqERmNUXLUgepPyorFmLYA99Ql7H6OYd960+DuaD0rKYQe7UVpMIY+FD6GiviraUrtpOo8/jTDHtvQWGGsUAUldI8xTbDv4Ipdl1ii7TeGgC1Gomy80IBp7quwp1oAccKu+GKU8bT2/X/AJo3hzULxY+Jx5UvY30IcINR6fU04a7t96T4dYMeVMQ1UShd+R7yf5q2ztOulRNvafI1NV001/jWsjQPsj+PjuaKC6e7+aqsYYkTO9XXBAieXL1FIZXctEQZEaUr4hckij8de1+XwpReaTTRJruzYi1PvpiDqTQXCUi0KKvCRA6UryVQs7Q4rwadf4rL4dJenXGZyAE9fPypLgtzWi6IZpeG4bTOfOB/NWs2VS3U1Th7mgH5tVXEr/hihCEF+6fH6n6mqhz9R9KgW0b1/mrbeH/j6CrJGuCG3qKe4t/CR5UiwC6j1pzjW0j0pMpC9m095qtP4qwjQe+ql391UScjWgMSNfdRx3oLEb0AwVbINdxaxlHWrQv2+dD8SPhE9ff6VLwB2xGhHx+1PMIdaR4Rp15cqd4Ea0mNA+NGtVssaiicRaJPXpVd0QNRQMFTnV6bGqwtXKNKAJnapWWqLHSvW96YB2AfWPzeq+J+36ivYHevcV3FIBKB4/dRsUGi+L3fzRdMQLceNxr1qdq5H0Pu3qk6kacz8hXraHSsix5YveCfU0Pfva+4V3Plt+6KoHiYj0qUNlWJuSx9/wBTQ+HsFnGhimNixmciNJ39805sWVXQCKqxJBuESFAqvE3oq9H0oe+mapRfoznEb0n30BgF3PnRfFLWVgKHwq8vOtV0ZMcYU7+lDcReRRFtIBoLG3gI1HxoQUAdxR1qxEcqrtirUPiqhB2FTxCB5UZjNjQ+B9oeVW425E0DBDtUBvXheGXcfGohxNNNCOXEoO4NaOutS9/5imImV2pfjlnL6n6gCjLz6e6gb50T3x8al5AuwS6e+tDgMPpNKOG4UtArTWbQAgUn8FIW4p8tBu80VxE6igbZoA8RFWW9RFQfercOKAPMNKkoqV4V62NaYF2FGtS4ikxUcNvROL9laQCNrMH89auRa9i2/mu2jpTELmvEsPRq8jbe6oG0cw6QatS0ZHkP4rGywt38Hw+tRsnxGu3LRgCOf8V2xYOY+tTZQzwRgTzrzYyKhcECg8Spik3gaPonBuzFq9hFvm5cEozEDJHhzAjVZjSg+xnZ+3jbButcuKc7LC5I0ykHVTvNG9lMeF4K8sMyJiBE67uw056EUN+jt4JhbqsQIugiTGhRf5BFcm+VM2pGdwPBbeLx5wzO6qO9hly5v6ZgbgjXfbnWusfpLh1P+df0693/AAlZL9O3zcWDdVvH4gH+a+jdsrWLa0n7MsHzjNlZFOTK3N9InLTlOV0mJRRmO1nZC3hcK91LlxipUQ2WNWA5KDzrUdjrKtgcMxVZNtf7Qa+f9qbfEEw5/dM/dkgEF7bAnUrohJ5V9C7CmeHYX/xLUzbrsaSs+L3vbb/U31NdwyZmY0ZfwaqzFiZloAHLMfhRdrh3hzEhF3jUn3mvSi/xOWskcFv+dKXccxJWfzrWk7N8DuYpj3WiKYa4wMAwDlUD2jBmmHHv0ne4hNvEAvGiumVTptmBMesVjPWisFxg3k2duwv7IHKs9wDsP+1WE/SvhNi+t17qrcuKVARhMKR7WXmSZEmfZPWvoRslMFlYQy2MpEzqLcET6ivk3YTsi+KD3LV82TbIXSZMrO6keXwrkg/xeTZrPQd2t4ZatYpktaLAJUbKxGq/Qxyn0rNthZmKb9peHHC3jaLZ2gHMBEltdqecJ/Ta9cQNeuC1OuQLmYf6tQAfLWK7VqxjFWzDY2zC38PG88hpVT4QggASoGhI+NfQOK/pdcAm1dDkD2WXISP/AImSJ9az/Z/hD4rFGxm7sopJkHdSAVI9Z+FNa0GrsXG7OcMwmRaYZa0Sfp1cGnfrH+g/ep4jsUbaM7X1CqCWJQ6Ae+o54MvjZguJLr6Uvtzr61quCdmzxA3ct0ILZUaqTObNHPT2RRlr9Lr3fFWugWgFPeBSSzGZVUnlA1J/u2quaCw2TsZi7gJJqzDIelbDjn6cXbVpnsv30CSmXKx/06mfTSiOE/pi5QG9eCOdcirny+RJI19KOeFWHHIx91NK9Zpp2o4K2DYKxDBgSrAaHXUa7EdKl2a7H38WBcEWrR2dpJbrlUbjzMe+r5Y1usWx3QssnU0ViRKDfStcP0vjUYgk+dvT/wBqTcY4DcsQrgc8rDVWgGY6HyPzqY6sZvDG4NdmXvWZPlpV1vCCOdXCweYNWW7DVsQVWsCIq4YFBy99c72vG7+TXLZsTWyByr0DoKqN3zqLXfOgYQAKg9kHlVAu+ZqXe+tIDwwIrzYZRyqQu+teuPpRWACv06j/ABVP/Hd+gr6X2q7SjBW1coXzOEgNl/tLTselfM/088PFEJIA7u7qdOQr6zj8LYvgLdFt1BkBiDr1rkn+o1XR807adtBi8N3YtFCGDSWDbAiNvOt32CH/ANtwn/iSkXb3g2GTAu1q3bDygBWJEsJp52IuqOH4UZhItLpIpSqsAuz5/dwBLk8pP1NAceJC0/F7U+p+ppZxm1mFd93EwpWfRuxmDFrAYcLztq7Hqz+Jj6yTXzHjH6gY9bxuJdCqG0tZEKZQdAZGY8tZ6xFa79Pe1iG0uFusEuJ4beYwHTdQCf7gNI5gDnNOOK9ksDmN+8igDxMS5W2fMrMH/euHCbs39YGP7s3cF3hEF7GaOma3mj51iv0VB7nET/3E/wDStzicUjYdirCDbJGoGhUxpy9Kxn6RELavyQP6i7n/AOFL+1h7I4ywLnaFFbZba3AOrKhK/AkH3Vp+1uAt3rItXcQcOjNqQ6Wy8D2ZbcazA6Vie12POH4suJQZsipIB9pSpDLPmD8YrW4uzheK2AA8gEMCCA6N0Kny3B06dabTwwTKey2Dw2CDqmOF1Wg5XvWyFOslYOkz8hWW7W3zh8c2IwlxQzoJZQjidm6iTkFaPC9hcDhULXoc757hCx0Chf8Acms1a4amNxmS2vdYdYLax4BGmp9pjMdPOKqNZYmab9PcVjL9tr+KuyjaWUyIsge1cJUA76D0J6UF2/42Xmwh8K63D1YbL6DT3+lbe01tVCqVCgAAAgAAbAUmv9l8JlbwgmCf8wnXXXfrUxau2N9UZj9H/wD9v/Va+l2lv6scexNrFItm69tUtq4yMRLszasP7vZGhkb9TLX9JiF/cyQJNo7gcrlLP1RtB8TIg/0k8+dyq7mxPCPpOCxZbDJdI1NpXI8ygaK+Z/p12nxV3iBS9de4l1HJVmJVSAGGQbINxA3B8q+jcOuL+ztjMP8AIUbj/tgV827BYfLxFGMAZHHT+2pisMb7Q/8A1Yw4cYNDpnv5CegfKpP50rWcVxP7XC3HtqItWzkXkMohRpso0nyFZT9V7WezYynVbhIg7HLofWm/ZrtdaxdsJcKreiHtsQAxjxFJ9pTO3KYPWlT2r4D2z57wj9QscuLti7cNy29xVa3kUCGIXw5RKkEyNY01r6h2swwfCXJ3UB1PRlIiPmPfQ2D7E4OzdF5bYDAypZiVU9VDGAfpQvaTjyXFNm2Q0+2wMqAD7IPMzEx0qkt0ltQnhZMZZZnAB1jnXf25mmdm0EHr6VLOK9GzmoxhuVzvKqY614HnWRoPsJhgoBPtc/LyHSrL1tWEMJ/ORrxOnl+GuCsWVQivqVYr0/AaityreIPNxvcPgB+e6qLYrRElwap97pVeaqbraUwJrw43iQltnI3AUtHma9heAFmKraYsvtKLZJXyYRI99aj9Psflt3Ve5ZS27jPOIOHvKAAc6kbrOkSNZ5GmXCOL4c2LtrD3VLjEOxN3ENYa6hMi4Lg1aNPcsnfXBzy8GiRiWw6rpEEaERB8weYpziezFywtpyubvRICqxIMA5WEb+XlVHbfHi7iCym2TABa2SyEiRIJHi0gadDqa1J7Sg3OGTiEIKscR/USA4tDL3hnwmSRBjUxTcmqdCSTYgBfQd28sSFGVpJXcARrG3lU1s3HZUNpwWYJJVgAxPPSmvCu1+fHYpLt9VH9RMJcOXu08RGh2OYC22pg5fOr73F2t4WwtzG2r2IXFWs7o6GEzw4O0gKSC0Dejml8BsRm+K9nHS8bRUs+hGVSQwgExpqBPxoa7whgoLq+WYBYGJ8s2k6H4VtR2hV8VjLa4hEdkQYW8SrIsoudVI0P9TU67+lBdqMdOBso2It37q3PGyMG/tua6akDbNAmiM22k0Dj8GTsYDMYt2yxGpyqWIHM6a074rwG1bsYR1U95dWWBkktCGAvLUnSrOyuP/8Apb9q3eTD4lnDLcuEAFABABaYgh+RjMTGpjQDjtlbuDN2/busLdxXuqVgXSLXjYD2AQGGvXlSlN30CWDJYjh2UAOhSdgVIn470EnCySWRWMaEqCYJ5SNq1PaLHkYUoxtElwy5b7X3HMsCdFX389qp7FX3/ZYspdW0+Zct1vZQxudDA16GJmrc/wAd1CrIhfDFGhwwfkGDZvcDr7hVeO4YwA7y2yg7ZlInnAJHrpW0HHbFq5hVxN1L15Q+e8pBRC3s5iojoJgbEwJofiPEu7w2IXE4q1iTcP8AQVMpK75WhdgDlbnGTQmdJ5X1QbfsyS9myJJtHwiT4DoOROlX4PhZYEpbLAblUkfIVt37RL/iIU30/b9xJ/qJ3feFzu20xGk7Hag+E8VRsNh1tNaU2ye9V75sQZ9sgf5imSdZHiA9FyNeh7fsytvhZfxBGYTEhSfFppI5/f1r16yB4ToZiIjX06/zWsbtABhb7W3trca9ICGSQe7DOofUgw2sc6ynC+IKmNtXLxJXPLkzoTMMQOQYz7q1jJtN0S16JJwlk17phpm1QjTmTptU+D8KXFYgWmbLIYyAD7InY/Wtj/iBAxXeYyzdR1c2UV1lVhoBI5wQOcxNY/sTfW3jkZ2VVCP4mIUbdSYqFNuLHVNDK52ZtG3cOGvC6bU95by5G0mY+B9YOtKOJcNtEWe7W5mdJYOh1bT/AC9PENT15U5s3LPD/wBzeOIt3rl4MLdu2cwAZiwLGfTXTY9aZ4Dj2HX9mHuoG/bMgbMGFu5FjR49iYO8bEVnvf8AtDoyL4BkgXA4nYPMH0nemqWGVQSjBTsSCPmaYYziGTDC1iMTZxF9rqNbYEFUAZDmcgCFjN7myiaJ7SYxHtKzXF73MPBbvG7bIA9qDGXSOQ35zNaw1MrAnH7El59BpVQuVS92vC7XWYmWYmuhq6wriisSw/C8TygKwkDbqPvU7vFv+ldep5e4UvIrk1NDIzr6/k1NarauK+tMAgCous11WqF16ABnw4NetWgDT/s1hw+Gvv3dm5cV7Yti8QE8UkgkkD3HQ0VxFsLaTEvbSzcdXshFJzqCV/qi2JlkB16T6RXDLy0pOCRqtLF2KcTgjbOVxBKhokHwsJB0J3EVQbS1oMY+Ht27jolhmVMMVUlWBYhu80BmdBPSKJvDBG5fRlsrbt3LOV0YZirsveDMCSVAJkLook8pqF5vzFjel9mX/bLVtrCLWlFrD9/bDpZUE3To9oKbYRikhGIHiy5WMEzVfBb1q9bVxbw2c3Ivq7ZAloaA2wzdIMjUkmq/rlV7GLi+xIMGs0QtsVdgWsHGspI7kF+7zGFJEhAxP9p11PlTR+5UuSlrOtlmylkILhxlgIYDRoQp1rSflqDra+rEtO12IzhV51MYEdKt49dVbltrYQBktsyrGUMZzLA22GnrTziF1L73lU2u9Hc5GzqJEKbniJgxqIB5U5eVt2vb3+wLTu1YiuWBEVfwi/cFu5hkVWF7ed/DrpqBsOdc4ti0t4olFRrSkSo1UiPEB1569RR0YZcRatLkZWNy47sRAUo5tWyZ8MeHTTUDqRRq+RUVUXnIow+xRh+Gm4cqgEwTyAgCW3qv9oCBWi4c1tMpTuQhsvNw3FF7vsrZlgmY30iIHWAfWLVnu9FslO4lXzDvTdyeKQTMg8uXLpWMfP8AyzF1gp6OMMz4sqDr+fD81o65whkGZrbKJ3KwKA4lhGQr4laQG8LZgJ5HzrR8U4zaW81uCRc7pblwXAUCDU5QvODvJrbW8iUXFQjafZMYJp2xQqqNqqv4YNT+5ZtT41sKO9ti1kcHPbLDP3mu0czznykLirIbJZVRWW8UGWJKQxkjntvtT0/NU5JKLyOWlXsUrYAqNvBm42VFLNqYAkwNz5RIrQcGt2jbskiywJbvjcYBw2uQLJ2NK+zt4DFvLKoy3QCWCrJ9nU6dPhSl5WJ7Y9C4+rfZQnBXz92bbBzJCnwkgCSdY6bzQwwa0+wNxB+2sX3t3GDXGYlwyIhQhUZ9jqQd+XPSpW0sd2D/AEu57mTczjv++jaJmZnSIrKPnNfriU9H4Ykt4IdBRSoFphjkQWbZARW8IKgo5PhJZs6kmJ5GPSl7tXfoaq1VuSoxlHa6PEzUlqCiuxW5BnmFeqBuV7NWBZMmuqhOwJ9BNSw+GLmB7zyH50p3hbAQQPUnqfOk2UkZ5qrmrHbU+tUXGoEFLVWIOlRW5Vd+4YpDD+FYLEXrF1LeTuSyG6XZUhhOQy2wridkr83AVVe6IDlnCqMwlWk6FSI1843NT4JxGzbwWIW6qXMz2otM5QsozBmBXXTTUVVxLtU9+3etm2qi61siCfAtoQigECes15962+SgsX2bfjSthuK7Mszf00W2iraLZ7yx/UGjZjAgmTHLpNVX+x+IWfACVZUKq6swLEKhgciSADzk+tXXuOXL9p0NpUDpZUtmJMWZggEazOv80a/alkuXroVVa61pvaLZTbIIAESZjy3qd3krpIdQFi9lL+ZVARixYArcVhmQFmQkbMACY8udFYXsleOypEwD3iwx3KKdmI5jyNWN24bOrra0GYw112kspXSZygAtA91U8L7UFLao9lLgRs9uWKlW849oSf8Amr3eVV0ifwsrscKuNc7sIc8mQdAI9oknYUZa7O3ZgBSMufMHGUqDlJDbGDMztUMN2jdb5vEAsxbMNQCG3G8jlrNNE4z3gcBZDIUhnZ2EkEkltzy5CtJy8i/xS6/cUVAT8QwDW3FtwATEQQVIbYg9N6Px3ZtrJYyGRcstoD4sseHWNTHzqPGbRulGAAyIqRMzkkzJG5narBx8l7neWlK3MmZMxEG2AFII15DcU29eouKX2JKGbKL3DHF3uTAeQACREnbXYV7A8CYuue3KlnQJnyMzKrEx5DKxnnlqvieKa9ca4YUnXTlAgRz6fCrLnaS6+Jt3RbDG2rAWwTBLKysx0kEzOn/SKeq9baqrrP0KOwu4N2ak5rqrkKOwUuA0AHK+Ua5ZjX0rmG7O3coaAAVzkZwGCf8AUV39K5Z45cWGbCzcS33ZuEup7sghZXYHWJ8jtrBvDOLPcBiyDcFoo1wMQSoEZsp0B2nrXNGfkJuWKNGoNURuYHMhIAhN+oB203OtU4rhndnK0AwDoZifTY7fKjOA4gLcLFgFCnw6eKfZUD1191cx0NLGMxkmuzTnPkcWsL2ZOK237AsJwVnGZQoWcslguummvWdKm/C3GUFYLObYBIBzCJHzGu2tGYO4gw0FFuZbuYqWIyyqhXMHmQRrvrXf8XJMuisQ5uJ4iuVojluIA0PSsObXcpbVhM02QrLF3+B3YJyrPiAXMMzZCQ2Qf3DRhVvCuAFzmuqMhts6gv4tpVyo1yzNFHi7FIYAkZoIuMo8RJOZVPigkwapt8XykMbaG6Lfdd5nM5IgeHaR1+lROXlSjVDS00+xbc4BcCZiomFlQwLLm9nMsyJOlSxPBTaMNlnmA2aNtG6GmV/ihuLDLJOUMe8fKwWNlmBMa0ViMaLoWRAWYlix13ljrW+lLX3JTWCJqFOmJ7FgCp3B0ou+EVTETy150tu3q9CLVYMHdliKSalkqNtWGpUjlqCNd+fl9a6bhpp30Lrsz9nDM5hffyAo+xwkD2jPkNvvS+1imScp38pq63xZwdYPlEfSudpmiodKABAEDpXQairyARsQCPeJroNZlmZuPqfU1SxqV46n1NU860JCVqu/XRXHpDGfZrhiXbV9+5/cXkyBLHeFJVvauEqQTHyrQ4HszhxbQ93KG0XfFG7GS6BqmX2QQY0In4Qc1g+EwMxHiPyB5e8VZew4RSfwnYVw6uhOcsSo1jNJdGh4jhrKpeVbfjt4ZL+bM25ygjLsAZ/3G1X8Vwdq7dvEWBdvIlmLXeFJRwJfcHwiBppzNfPzh51P5O9e/bD8896n+jl/m/5/0fKvg2uP4Vh7AxL9zmFo2Mql3A/qBZkg7SfLoIpX2XwSXReJt99cRVNuxmyZ5JzGQQYUch12pHasDpVww1bx8eSg47nfyZuabujZcM4JaZLR7rMjq5vXu9juXX/8cTBjQag/U1ZhMFaCoFTxNhmvd5macyzHhmIPTz5VjbWC+f4KKXDAcqheLqXe9lPUVYRouBuLy3GCd46hclrNlmTDHeTHrzo3iXBVYOtq3N0LaZVDSYLEXOcGAImOVZjB4HNm93zBn4inGKQ3WDMBKqqCJ2WYJkkzr6aUtTQ1XqXGToFOO3oZpwmxmuBF7zLcVSiktkXKpJ0cRJPtEkDQRpSXs6QOIALqo7yPcrdNjQuI4eEbyP4fv76qODBMxWkfFntknK7RL1FapGnTCXGXFJF0sUtwt1wz+0/MEjLuY9aD7PWzbuXFcai3cLDbUbieW29KreEA/wCKvxqqwAAjr+fGiPhyUHDd3X7A9VWn8DqzYtsFZLeZnsLcSyHIzMTBgzJjTmK5i8FaTvWNuQlm2+TOfaZiCJ9w/iKztvACik4cI2pLwtS/1uv59j5V8D7h/D7bIsW5tuhuM4uNAuawmWRMDSSJpXwSwt24QyFgF0iSFYkQWAIMann60IttRpHy/Nahcsg1pHxZxUo7uyXqJtYH2G4SrFIVWAu3FvFWOUKJK7mQI9/md6VcHwqXcRcUrmULcZYbLqGUKZnod6CXDjlRuA/o5mGpZSrSCdG35+lS/H1Ywa3W2sBvi2sDhOH25QG3luG25GHz7spAUSTOonSeXka9ewqLLNbIiw90pnPtLyzT0keXrSMWk8/h9qqxNhSIA056fnnWS8PUtXNlPVjXQ9w921ft4fMgXN3xQBjqyMRkEmWneCf7YnWlvFeEkn+mhUrbz3FYhYAJ1ALMRpyJ5UrTh4oxcEfvW2n4k4StSdEy1FJdBCY25fkED2s/P2sqpz8l+tEjAjmaAt3ChIB6TsavXHt1+VdsY7FUTJu+zINUSaZHh69T8vtXDgF6n5faufkRdDDBH+mvpVs1RZbKoA5CrBcNZ70XRmn3PqaiFpn/AIcs7n5fauDhy9T8vtV8iJoXTRPDrOZx0Gp/gfnSrzw1erfL7UXgMOEBidSN/Q0uRDSCmpZxmYUDbUk+fL+aYE14GpU6HRnlNdrRZq8HquUW0QotEotNu9jpVgvmnyi2i+1ZOmh+BolMC55R66VeuPby+f3qY4i3QfP70+YNgdg8JkEbk7n6CiVWlY4k3Rfn96kOJt0X5/ejkQbQriNkEA9D+fSgkSvYniLFYgb+f3odMQfKtY6qIcQp0qIG1UnFny+f3qP7o9B86vlRNBtpKJC0sGNI5D5/epDiDdB8/vS5UOi826rIqv8AcnyqP7gzRyoVF6LV5Tw0AMWRyHz+9TGOJ0gfP70uZBReyVX0qAxJ8qj35p8qHQVbSilWlYxx6D5/ep/4g3QfP70cqCid9fGZ8q5k86pfEEmYFR740+RBR//Z"/>
          <p:cNvSpPr>
            <a:spLocks noChangeAspect="1" noChangeArrowheads="1"/>
          </p:cNvSpPr>
          <p:nvPr/>
        </p:nvSpPr>
        <p:spPr bwMode="auto">
          <a:xfrm>
            <a:off x="63500" y="-866775"/>
            <a:ext cx="2562225" cy="179070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24586" name="Picture 10" descr="http://t3.gstatic.com/images?q=tbn:ANd9GcRYsvD7dYX6Q-TE_B6D-tVxmJOX6bNV0dD44oprd_SOOYNyM2AMqg"/>
          <p:cNvPicPr>
            <a:picLocks noChangeAspect="1" noChangeArrowheads="1"/>
          </p:cNvPicPr>
          <p:nvPr/>
        </p:nvPicPr>
        <p:blipFill>
          <a:blip r:embed="rId2" cstate="print"/>
          <a:srcRect/>
          <a:stretch>
            <a:fillRect/>
          </a:stretch>
        </p:blipFill>
        <p:spPr bwMode="auto">
          <a:xfrm>
            <a:off x="5652120" y="3068960"/>
            <a:ext cx="3168352" cy="2448272"/>
          </a:xfrm>
          <a:prstGeom prst="rect">
            <a:avLst/>
          </a:prstGeom>
          <a:noFill/>
        </p:spPr>
      </p:pic>
      <p:pic>
        <p:nvPicPr>
          <p:cNvPr id="24588" name="Picture 12" descr="http://t0.gstatic.com/images?q=tbn:ANd9GcRhcQ1j38CgSVVU_dN8_i8zdZA7Mbv7leDq2q4eqeg07YSnB04ADg"/>
          <p:cNvPicPr>
            <a:picLocks noChangeAspect="1" noChangeArrowheads="1"/>
          </p:cNvPicPr>
          <p:nvPr/>
        </p:nvPicPr>
        <p:blipFill>
          <a:blip r:embed="rId3" cstate="print"/>
          <a:srcRect/>
          <a:stretch>
            <a:fillRect/>
          </a:stretch>
        </p:blipFill>
        <p:spPr bwMode="auto">
          <a:xfrm>
            <a:off x="5652120" y="404664"/>
            <a:ext cx="3168352" cy="2448271"/>
          </a:xfrm>
          <a:prstGeom prst="rect">
            <a:avLst/>
          </a:prstGeom>
          <a:noFill/>
        </p:spPr>
      </p:pic>
      <p:sp>
        <p:nvSpPr>
          <p:cNvPr id="10" name="9 Rectángulo"/>
          <p:cNvSpPr/>
          <p:nvPr/>
        </p:nvSpPr>
        <p:spPr>
          <a:xfrm>
            <a:off x="5652120" y="5589240"/>
            <a:ext cx="3312368" cy="1015663"/>
          </a:xfrm>
          <a:prstGeom prst="rect">
            <a:avLst/>
          </a:prstGeom>
          <a:solidFill>
            <a:srgbClr val="FFFF00"/>
          </a:solidFill>
        </p:spPr>
        <p:txBody>
          <a:bodyPr wrap="square">
            <a:spAutoFit/>
          </a:bodyPr>
          <a:lstStyle/>
          <a:p>
            <a:pPr algn="ctr"/>
            <a:r>
              <a:rPr lang="es-CO" sz="2000" b="1" dirty="0" smtClean="0"/>
              <a:t>Cuando Cristo es el primero en nuestra vida, lo entregamos todo.</a:t>
            </a:r>
            <a:endParaRPr lang="es-CO"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24588"/>
                                        </p:tgtEl>
                                        <p:attrNameLst>
                                          <p:attrName>style.visibility</p:attrName>
                                        </p:attrNameLst>
                                      </p:cBhvr>
                                      <p:to>
                                        <p:strVal val="visible"/>
                                      </p:to>
                                    </p:set>
                                    <p:anim calcmode="lin" valueType="num">
                                      <p:cBhvr>
                                        <p:cTn id="7" dur="500" fill="hold"/>
                                        <p:tgtEl>
                                          <p:spTgt spid="24588"/>
                                        </p:tgtEl>
                                        <p:attrNameLst>
                                          <p:attrName>ppt_w</p:attrName>
                                        </p:attrNameLst>
                                      </p:cBhvr>
                                      <p:tavLst>
                                        <p:tav tm="0">
                                          <p:val>
                                            <p:fltVal val="0"/>
                                          </p:val>
                                        </p:tav>
                                        <p:tav tm="100000">
                                          <p:val>
                                            <p:strVal val="#ppt_w"/>
                                          </p:val>
                                        </p:tav>
                                      </p:tavLst>
                                    </p:anim>
                                    <p:anim calcmode="lin" valueType="num">
                                      <p:cBhvr>
                                        <p:cTn id="8" dur="500" fill="hold"/>
                                        <p:tgtEl>
                                          <p:spTgt spid="24588"/>
                                        </p:tgtEl>
                                        <p:attrNameLst>
                                          <p:attrName>ppt_h</p:attrName>
                                        </p:attrNameLst>
                                      </p:cBhvr>
                                      <p:tavLst>
                                        <p:tav tm="0">
                                          <p:val>
                                            <p:fltVal val="0"/>
                                          </p:val>
                                        </p:tav>
                                        <p:tav tm="100000">
                                          <p:val>
                                            <p:strVal val="#ppt_h"/>
                                          </p:val>
                                        </p:tav>
                                      </p:tavLst>
                                    </p:anim>
                                    <p:animEffect transition="in" filter="fade">
                                      <p:cBhvr>
                                        <p:cTn id="9" dur="500"/>
                                        <p:tgtEl>
                                          <p:spTgt spid="24588"/>
                                        </p:tgtEl>
                                      </p:cBhvr>
                                    </p:animEffect>
                                  </p:childTnLst>
                                </p:cTn>
                              </p:par>
                            </p:childTnLst>
                          </p:cTn>
                        </p:par>
                      </p:childTnLst>
                    </p:cTn>
                  </p:par>
                  <p:par>
                    <p:cTn id="10" fill="hold">
                      <p:stCondLst>
                        <p:cond delay="indefinite"/>
                      </p:stCondLst>
                      <p:childTnLst>
                        <p:par>
                          <p:cTn id="11" fill="hold">
                            <p:stCondLst>
                              <p:cond delay="0"/>
                            </p:stCondLst>
                            <p:childTnLst>
                              <p:par>
                                <p:cTn id="12" presetID="43"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fade">
                                      <p:cBhvr>
                                        <p:cTn id="14" dur="100"/>
                                        <p:tgtEl>
                                          <p:spTgt spid="3">
                                            <p:bg/>
                                          </p:spTgt>
                                        </p:tgtEl>
                                      </p:cBhvr>
                                    </p:animEffect>
                                    <p:anim calcmode="lin" valueType="num">
                                      <p:cBhvr>
                                        <p:cTn id="15" dur="400" fill="hold"/>
                                        <p:tgtEl>
                                          <p:spTgt spid="3">
                                            <p:bg/>
                                          </p:spTgt>
                                        </p:tgtEl>
                                        <p:attrNameLst>
                                          <p:attrName>ppt_x</p:attrName>
                                        </p:attrNameLst>
                                      </p:cBhvr>
                                      <p:tavLst>
                                        <p:tav tm="0">
                                          <p:val>
                                            <p:strVal val="#ppt_x"/>
                                          </p:val>
                                        </p:tav>
                                        <p:tav tm="100000">
                                          <p:val>
                                            <p:strVal val="#ppt_x"/>
                                          </p:val>
                                        </p:tav>
                                      </p:tavLst>
                                    </p:anim>
                                    <p:anim calcmode="lin" valueType="num">
                                      <p:cBhvr>
                                        <p:cTn id="16" dur="400" fill="hold"/>
                                        <p:tgtEl>
                                          <p:spTgt spid="3">
                                            <p:bg/>
                                          </p:spTgt>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3" presetClass="entr" presetSubtype="0" fill="hold" grpId="0" nodeType="click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Effect transition="in" filter="fade">
                                      <p:cBhvr>
                                        <p:cTn id="23" dur="100"/>
                                        <p:tgtEl>
                                          <p:spTgt spid="3">
                                            <p:txEl>
                                              <p:pRg st="0" end="0"/>
                                            </p:txEl>
                                          </p:spTgt>
                                        </p:tgtEl>
                                      </p:cBhvr>
                                    </p:animEffect>
                                    <p:anim calcmode="lin" valueType="num">
                                      <p:cBhvr>
                                        <p:cTn id="24"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5"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6"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7"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24586"/>
                                        </p:tgtEl>
                                        <p:attrNameLst>
                                          <p:attrName>style.visibility</p:attrName>
                                        </p:attrNameLst>
                                      </p:cBhvr>
                                      <p:to>
                                        <p:strVal val="visible"/>
                                      </p:to>
                                    </p:set>
                                    <p:anim to="" calcmode="lin" valueType="num">
                                      <p:cBhvr>
                                        <p:cTn id="32" dur="1" fill="hold"/>
                                        <p:tgtEl>
                                          <p:spTgt spid="24586"/>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53" presetClass="entr" presetSubtype="0" fill="hold" nodeType="clickEffect">
                                  <p:stCondLst>
                                    <p:cond delay="0"/>
                                  </p:stCondLst>
                                  <p:childTnLst>
                                    <p:set>
                                      <p:cBhvr>
                                        <p:cTn id="36" dur="1" fill="hold">
                                          <p:stCondLst>
                                            <p:cond delay="0"/>
                                          </p:stCondLst>
                                        </p:cTn>
                                        <p:tgtEl>
                                          <p:spTgt spid="3">
                                            <p:txEl>
                                              <p:pRg st="1" end="1"/>
                                            </p:txEl>
                                          </p:spTgt>
                                        </p:tgtEl>
                                        <p:attrNameLst>
                                          <p:attrName>style.visibility</p:attrName>
                                        </p:attrNameLst>
                                      </p:cBhvr>
                                      <p:to>
                                        <p:strVal val="visible"/>
                                      </p:to>
                                    </p:set>
                                    <p:anim calcmode="lin" valueType="num">
                                      <p:cBhvr>
                                        <p:cTn id="3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3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39" dur="500"/>
                                        <p:tgtEl>
                                          <p:spTgt spid="3">
                                            <p:txEl>
                                              <p:pRg st="1" end="1"/>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43" presetClass="entr" presetSubtype="0" fill="hold" grpId="0" nodeType="click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100"/>
                                        <p:tgtEl>
                                          <p:spTgt spid="10"/>
                                        </p:tgtEl>
                                      </p:cBhvr>
                                    </p:animEffect>
                                    <p:anim calcmode="lin" valueType="num">
                                      <p:cBhvr>
                                        <p:cTn id="45" dur="400" fill="hold"/>
                                        <p:tgtEl>
                                          <p:spTgt spid="10"/>
                                        </p:tgtEl>
                                        <p:attrNameLst>
                                          <p:attrName>ppt_x</p:attrName>
                                        </p:attrNameLst>
                                      </p:cBhvr>
                                      <p:tavLst>
                                        <p:tav tm="0">
                                          <p:val>
                                            <p:strVal val="#ppt_x"/>
                                          </p:val>
                                        </p:tav>
                                        <p:tav tm="100000">
                                          <p:val>
                                            <p:strVal val="#ppt_x"/>
                                          </p:val>
                                        </p:tav>
                                      </p:tavLst>
                                    </p:anim>
                                    <p:anim calcmode="lin" valueType="num">
                                      <p:cBhvr>
                                        <p:cTn id="46" dur="400" fill="hold"/>
                                        <p:tgtEl>
                                          <p:spTgt spid="10"/>
                                        </p:tgtEl>
                                        <p:attrNameLst>
                                          <p:attrName>ppt_y</p:attrName>
                                        </p:attrNameLst>
                                      </p:cBhvr>
                                      <p:tavLst>
                                        <p:tav tm="0">
                                          <p:val>
                                            <p:strVal val="#ppt_y+0.31"/>
                                          </p:val>
                                        </p:tav>
                                        <p:tav tm="100000">
                                          <p:val>
                                            <p:strVal val="#ppt_y+0.31"/>
                                          </p:val>
                                        </p:tav>
                                      </p:tavLst>
                                    </p:anim>
                                    <p:anim calcmode="lin" valueType="num">
                                      <p:cBhvr>
                                        <p:cTn id="47" dur="600" decel="50000" fill="hold">
                                          <p:stCondLst>
                                            <p:cond delay="400"/>
                                          </p:stCondLst>
                                        </p:cTn>
                                        <p:tgtEl>
                                          <p:spTgt spid="1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8" dur="600" decel="50000" fill="hold">
                                          <p:stCondLst>
                                            <p:cond delay="400"/>
                                          </p:stCondLst>
                                        </p:cTn>
                                        <p:tgtEl>
                                          <p:spTgt spid="1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solidFill>
        </p:spPr>
        <p:txBody>
          <a:bodyPr>
            <a:normAutofit fontScale="90000"/>
          </a:bodyPr>
          <a:lstStyle/>
          <a:p>
            <a:r>
              <a:rPr lang="es-CO" dirty="0" smtClean="0">
                <a:solidFill>
                  <a:srgbClr val="FF0000"/>
                </a:solidFill>
                <a:latin typeface="Algerian" pitchFamily="82" charset="0"/>
              </a:rPr>
              <a:t>¿En qué medida se necesitan recursos?</a:t>
            </a:r>
            <a:endParaRPr lang="es-CO" dirty="0">
              <a:solidFill>
                <a:srgbClr val="FF0000"/>
              </a:solidFill>
              <a:latin typeface="Algerian" pitchFamily="82" charset="0"/>
            </a:endParaRPr>
          </a:p>
        </p:txBody>
      </p:sp>
      <p:sp>
        <p:nvSpPr>
          <p:cNvPr id="3" name="2 Marcador de contenido"/>
          <p:cNvSpPr>
            <a:spLocks noGrp="1"/>
          </p:cNvSpPr>
          <p:nvPr>
            <p:ph idx="1"/>
          </p:nvPr>
        </p:nvSpPr>
        <p:spPr>
          <a:xfrm>
            <a:off x="0" y="1600200"/>
            <a:ext cx="8686800" cy="5257800"/>
          </a:xfrm>
          <a:solidFill>
            <a:srgbClr val="FFFF00"/>
          </a:solidFill>
        </p:spPr>
        <p:txBody>
          <a:bodyPr>
            <a:normAutofit fontScale="92500" lnSpcReduction="10000"/>
          </a:bodyPr>
          <a:lstStyle/>
          <a:p>
            <a:pPr algn="ctr">
              <a:buNone/>
            </a:pPr>
            <a:r>
              <a:rPr lang="es-CO" dirty="0" smtClean="0"/>
              <a:t>     Las necesidades de la causa aumentarán continuamente a medida que nos acerquemos al fin del tiempo. -</a:t>
            </a:r>
            <a:r>
              <a:rPr lang="es-CO" dirty="0" smtClean="0">
                <a:solidFill>
                  <a:srgbClr val="FF0000"/>
                </a:solidFill>
              </a:rPr>
              <a:t>5T 156 (1882). </a:t>
            </a:r>
          </a:p>
          <a:p>
            <a:endParaRPr lang="es-CO" dirty="0" smtClean="0"/>
          </a:p>
          <a:p>
            <a:pPr algn="ctr">
              <a:buNone/>
            </a:pPr>
            <a:r>
              <a:rPr lang="es-CO" dirty="0" smtClean="0"/>
              <a:t>    Se nos ha puesto a prueba en este mundo a fin de determinar nuestra aptitud para la vida futura.</a:t>
            </a:r>
            <a:r>
              <a:rPr lang="es-CO" dirty="0" smtClean="0">
                <a:solidFill>
                  <a:srgbClr val="0070C0"/>
                </a:solidFill>
              </a:rPr>
              <a:t> No podrá entrar en el cielo ninguna persona cuyo carácter haya sido contaminado por la fea mancha del egoísmo</a:t>
            </a:r>
            <a:r>
              <a:rPr lang="es-CO" dirty="0" smtClean="0"/>
              <a:t>. Por lo tanto, Dios nos prueba aquí entregándonos posesiones temporales a fin de que el uso que hagamos de ellas demuestre si se nos pueden confiar las riquezas eternas.-</a:t>
            </a:r>
            <a:r>
              <a:rPr lang="es-CO" dirty="0" smtClean="0">
                <a:solidFill>
                  <a:srgbClr val="FF0000"/>
                </a:solidFill>
              </a:rPr>
              <a:t> CMC 24 (1893).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8686800" cy="6525344"/>
          </a:xfrm>
          <a:solidFill>
            <a:schemeClr val="bg2"/>
          </a:solidFill>
        </p:spPr>
        <p:txBody>
          <a:bodyPr>
            <a:normAutofit fontScale="85000" lnSpcReduction="20000"/>
          </a:bodyPr>
          <a:lstStyle/>
          <a:p>
            <a:pPr>
              <a:buNone/>
            </a:pPr>
            <a:r>
              <a:rPr lang="es-CO" dirty="0" smtClean="0"/>
              <a:t>                     </a:t>
            </a:r>
            <a:r>
              <a:rPr lang="es-CO" sz="3800" b="1" u="sng" dirty="0" smtClean="0">
                <a:solidFill>
                  <a:srgbClr val="FF0000"/>
                </a:solidFill>
              </a:rPr>
              <a:t>Estableced nuevas instituciones</a:t>
            </a:r>
            <a:r>
              <a:rPr lang="es-CO" dirty="0" smtClean="0"/>
              <a:t> </a:t>
            </a:r>
          </a:p>
          <a:p>
            <a:pPr>
              <a:buNone/>
            </a:pPr>
            <a:r>
              <a:rPr lang="es-CO" dirty="0" smtClean="0"/>
              <a:t>      Algunos quizás digan:</a:t>
            </a:r>
          </a:p>
          <a:p>
            <a:pPr>
              <a:buNone/>
            </a:pPr>
            <a:r>
              <a:rPr lang="es-CO" dirty="0" smtClean="0"/>
              <a:t>     "Si el Señor viene pronto, </a:t>
            </a:r>
            <a:r>
              <a:rPr lang="es-CO" dirty="0" smtClean="0">
                <a:solidFill>
                  <a:srgbClr val="0070C0"/>
                </a:solidFill>
              </a:rPr>
              <a:t>¿qué necesidad existe de establecer colegios, hospitales y fábricas de alimentos? </a:t>
            </a:r>
          </a:p>
          <a:p>
            <a:endParaRPr lang="es-CO" dirty="0" smtClean="0"/>
          </a:p>
          <a:p>
            <a:pPr>
              <a:buNone/>
            </a:pPr>
            <a:r>
              <a:rPr lang="es-CO" dirty="0" smtClean="0"/>
              <a:t>     </a:t>
            </a:r>
            <a:r>
              <a:rPr lang="es-CO" dirty="0" smtClean="0">
                <a:solidFill>
                  <a:srgbClr val="0070C0"/>
                </a:solidFill>
              </a:rPr>
              <a:t>¿Qué necesidad hay de que nuestros jóvenes aprendan oficios?" </a:t>
            </a:r>
          </a:p>
          <a:p>
            <a:endParaRPr lang="es-CO" dirty="0" smtClean="0"/>
          </a:p>
          <a:p>
            <a:pPr>
              <a:buNone/>
            </a:pPr>
            <a:r>
              <a:rPr lang="es-CO" dirty="0" smtClean="0"/>
              <a:t>     Es el designio del Señor que cultivemos constantemente los talentos que nos ha dado. No podemos hacerlo a menos que los usemos. </a:t>
            </a:r>
          </a:p>
          <a:p>
            <a:endParaRPr lang="es-CO" dirty="0" smtClean="0"/>
          </a:p>
          <a:p>
            <a:pPr>
              <a:buNone/>
            </a:pPr>
            <a:r>
              <a:rPr lang="es-CO" dirty="0" smtClean="0"/>
              <a:t>     La perspectiva de la pronta venida de Cristo no debiera conducirnos a la ociosidad. Al contrario, debiera impulsamos a hacer todo lo que podamos para bendecir y beneficiar a la humanidad.-MM 268 (1902). </a:t>
            </a:r>
          </a:p>
          <a:p>
            <a:endParaRPr lang="es-CO" dirty="0" smtClean="0"/>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 calcmode="lin" valueType="num">
                                      <p:cBhvr additive="base">
                                        <p:cTn id="4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363272" cy="5721499"/>
          </a:xfrm>
          <a:blipFill>
            <a:blip r:embed="rId2" cstate="print"/>
            <a:tile tx="0" ty="0" sx="100000" sy="100000" flip="none" algn="tl"/>
          </a:blipFill>
        </p:spPr>
        <p:txBody>
          <a:bodyPr>
            <a:normAutofit/>
          </a:bodyPr>
          <a:lstStyle/>
          <a:p>
            <a:pPr algn="ctr">
              <a:buNone/>
            </a:pPr>
            <a:r>
              <a:rPr lang="es-CO" dirty="0" smtClean="0"/>
              <a:t>    </a:t>
            </a:r>
          </a:p>
          <a:p>
            <a:pPr algn="ctr">
              <a:buNone/>
            </a:pPr>
            <a:endParaRPr lang="es-CO" dirty="0" smtClean="0"/>
          </a:p>
          <a:p>
            <a:pPr algn="ctr">
              <a:buNone/>
            </a:pPr>
            <a:endParaRPr lang="es-CO" dirty="0" smtClean="0"/>
          </a:p>
          <a:p>
            <a:pPr algn="ctr">
              <a:buNone/>
            </a:pPr>
            <a:r>
              <a:rPr lang="es-CO" dirty="0" smtClean="0"/>
              <a:t>     Debe hacerse una gran obra en todo el mundo, y debido a que el fin está cerca, nadie llegue a la conclusión de que no es necesario realizar un esfuerzo especial para levantar las diferentes instituciones según la causa lo demande... </a:t>
            </a:r>
          </a:p>
          <a:p>
            <a:pPr algn="ctr">
              <a:buNone/>
            </a:pPr>
            <a:r>
              <a:rPr lang="es-CO" dirty="0" smtClean="0"/>
              <a:t>    </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61442" name="Picture 2" descr="http://t0.gstatic.com/images?q=tbn:ANd9GcQWyb_Q7KG1qwLrDohxTA7lAKlA0oyGij5I8w2Atrzs-I98XviAuw"/>
          <p:cNvPicPr>
            <a:picLocks noChangeAspect="1" noChangeArrowheads="1"/>
          </p:cNvPicPr>
          <p:nvPr/>
        </p:nvPicPr>
        <p:blipFill>
          <a:blip r:embed="rId2" cstate="print"/>
          <a:srcRect/>
          <a:stretch>
            <a:fillRect/>
          </a:stretch>
        </p:blipFill>
        <p:spPr bwMode="auto">
          <a:xfrm>
            <a:off x="251520" y="260648"/>
            <a:ext cx="8712968" cy="6264696"/>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57346" name="Picture 2" descr="http://t0.gstatic.com/images?q=tbn:ANd9GcSNGemmXtkZAFNFqLM0zal4SOK99lsBM1qQB5KpAud2YJzt26lKAw"/>
          <p:cNvPicPr>
            <a:picLocks noChangeAspect="1" noChangeArrowheads="1"/>
          </p:cNvPicPr>
          <p:nvPr/>
        </p:nvPicPr>
        <p:blipFill>
          <a:blip r:embed="rId2" cstate="print"/>
          <a:srcRect/>
          <a:stretch>
            <a:fillRect/>
          </a:stretch>
        </p:blipFill>
        <p:spPr bwMode="auto">
          <a:xfrm>
            <a:off x="251520" y="0"/>
            <a:ext cx="8712968" cy="5157192"/>
          </a:xfrm>
          <a:prstGeom prst="rect">
            <a:avLst/>
          </a:prstGeom>
          <a:noFill/>
        </p:spPr>
      </p:pic>
      <p:sp>
        <p:nvSpPr>
          <p:cNvPr id="3" name="2 Rectángulo"/>
          <p:cNvSpPr/>
          <p:nvPr/>
        </p:nvSpPr>
        <p:spPr>
          <a:xfrm>
            <a:off x="323528" y="5229200"/>
            <a:ext cx="8424936" cy="1477328"/>
          </a:xfrm>
          <a:prstGeom prst="rect">
            <a:avLst/>
          </a:prstGeom>
          <a:solidFill>
            <a:srgbClr val="FFFF00"/>
          </a:solidFill>
        </p:spPr>
        <p:txBody>
          <a:bodyPr wrap="square">
            <a:spAutoFit/>
          </a:bodyPr>
          <a:lstStyle/>
          <a:p>
            <a:pPr algn="ctr"/>
            <a:r>
              <a:rPr lang="es-CO" b="1" dirty="0" smtClean="0"/>
              <a:t>La Iglesia Cristiana Adventista del Séptimo Día, está establecida en los cinco continentes (204 PAÍSES DE LAS 229 países y áreas reconocidas por las Naciones Unidas),</a:t>
            </a:r>
            <a:r>
              <a:rPr lang="es-CO" dirty="0" smtClean="0"/>
              <a:t> </a:t>
            </a:r>
            <a:r>
              <a:rPr lang="es-CO" b="1" dirty="0" smtClean="0"/>
              <a:t>Las 310 lenguas en las que publica literatura, y si se incluye la lengua hablada, las 803 lenguas y dialectos, en los que proclama el evangelio, lo confirman.</a:t>
            </a:r>
          </a:p>
          <a:p>
            <a:pPr algn="ctr"/>
            <a:r>
              <a:rPr lang="es-CO" b="1" dirty="0" smtClean="0"/>
              <a:t> </a:t>
            </a:r>
            <a:endParaRPr lang="es-CO"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686800" cy="6858000"/>
          </a:xfrm>
          <a:solidFill>
            <a:schemeClr val="bg1"/>
          </a:solidFill>
        </p:spPr>
        <p:txBody>
          <a:bodyPr>
            <a:normAutofit lnSpcReduction="10000"/>
          </a:bodyPr>
          <a:lstStyle/>
          <a:p>
            <a:pPr>
              <a:buNone/>
            </a:pPr>
            <a:r>
              <a:rPr lang="es-CO" dirty="0" smtClean="0"/>
              <a:t>    De acuerdo a la orden dada por Jesús a los discípulos: </a:t>
            </a:r>
            <a:r>
              <a:rPr lang="es-CO" b="1" dirty="0" smtClean="0"/>
              <a:t>“Id por todo el mundo, y predicad el evangelio á toda criatura</a:t>
            </a:r>
            <a:r>
              <a:rPr lang="es-CO" dirty="0" smtClean="0"/>
              <a:t>” </a:t>
            </a:r>
            <a:r>
              <a:rPr lang="es-CO" dirty="0" smtClean="0">
                <a:solidFill>
                  <a:srgbClr val="FF0000"/>
                </a:solidFill>
              </a:rPr>
              <a:t>(Marcos 16:15).</a:t>
            </a:r>
          </a:p>
          <a:p>
            <a:pPr>
              <a:buNone/>
            </a:pPr>
            <a:r>
              <a:rPr lang="es-CO" dirty="0" smtClean="0"/>
              <a:t>    </a:t>
            </a:r>
          </a:p>
          <a:p>
            <a:pPr>
              <a:buNone/>
            </a:pPr>
            <a:r>
              <a:rPr lang="es-CO" dirty="0" smtClean="0"/>
              <a:t>    Según la propia Iglesia, hasta el 2007.</a:t>
            </a:r>
          </a:p>
          <a:p>
            <a:pPr>
              <a:buNone/>
            </a:pPr>
            <a:r>
              <a:rPr lang="es-CO" dirty="0" smtClean="0"/>
              <a:t>    </a:t>
            </a:r>
            <a:r>
              <a:rPr lang="es-CO" dirty="0" smtClean="0">
                <a:solidFill>
                  <a:srgbClr val="0070C0"/>
                </a:solidFill>
              </a:rPr>
              <a:t>Membrecía: 16 millones</a:t>
            </a:r>
            <a:r>
              <a:rPr lang="es-CO" baseline="30000" dirty="0" smtClean="0">
                <a:solidFill>
                  <a:srgbClr val="0070C0"/>
                </a:solidFill>
              </a:rPr>
              <a:t>.</a:t>
            </a:r>
            <a:endParaRPr lang="es-CO" baseline="30000" dirty="0" smtClean="0">
              <a:solidFill>
                <a:srgbClr val="0070C0"/>
              </a:solidFill>
              <a:hlinkClick r:id="rId2" action="ppaction://hlinkfile"/>
            </a:endParaRPr>
          </a:p>
          <a:p>
            <a:pPr>
              <a:buNone/>
            </a:pPr>
            <a:r>
              <a:rPr lang="es-CO" dirty="0" smtClean="0"/>
              <a:t>    </a:t>
            </a:r>
            <a:r>
              <a:rPr lang="es-CO" dirty="0" smtClean="0">
                <a:solidFill>
                  <a:srgbClr val="C00000"/>
                </a:solidFill>
              </a:rPr>
              <a:t>Iglesias organizadas : 65.961.</a:t>
            </a:r>
          </a:p>
          <a:p>
            <a:pPr>
              <a:buNone/>
            </a:pPr>
            <a:r>
              <a:rPr lang="es-CO" dirty="0" smtClean="0"/>
              <a:t>    </a:t>
            </a:r>
            <a:r>
              <a:rPr lang="es-CO" dirty="0" smtClean="0">
                <a:solidFill>
                  <a:srgbClr val="7030A0"/>
                </a:solidFill>
              </a:rPr>
              <a:t>Pastores: 15.813.</a:t>
            </a:r>
          </a:p>
          <a:p>
            <a:pPr>
              <a:buNone/>
            </a:pPr>
            <a:r>
              <a:rPr lang="es-CO" dirty="0" smtClean="0"/>
              <a:t>    </a:t>
            </a:r>
            <a:r>
              <a:rPr lang="es-CO" dirty="0" smtClean="0">
                <a:solidFill>
                  <a:schemeClr val="accent6">
                    <a:lumMod val="50000"/>
                  </a:schemeClr>
                </a:solidFill>
              </a:rPr>
              <a:t>Crecimiento: aprox. 1 millón de miembros nuevos por año.</a:t>
            </a:r>
          </a:p>
          <a:p>
            <a:pPr>
              <a:buNone/>
            </a:pPr>
            <a:r>
              <a:rPr lang="es-CO" dirty="0" smtClean="0"/>
              <a:t>    </a:t>
            </a:r>
            <a:r>
              <a:rPr lang="es-CO" dirty="0" smtClean="0">
                <a:solidFill>
                  <a:srgbClr val="FF0000"/>
                </a:solidFill>
              </a:rPr>
              <a:t>Hace presencia en 204 países</a:t>
            </a:r>
            <a:r>
              <a:rPr lang="es-CO" dirty="0" smtClean="0"/>
              <a:t> (La ONU registra un total de 229 países en todo el mundo ) </a:t>
            </a:r>
          </a:p>
          <a:p>
            <a:pPr>
              <a:buNone/>
            </a:pPr>
            <a:r>
              <a:rPr lang="es-CO" dirty="0" smtClean="0"/>
              <a:t>    </a:t>
            </a:r>
            <a:r>
              <a:rPr lang="es-CO" dirty="0" smtClean="0">
                <a:solidFill>
                  <a:srgbClr val="00B050"/>
                </a:solidFill>
              </a:rPr>
              <a:t>Empleados:  200.000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to="" calcmode="lin" valueType="num">
                                      <p:cBhvr>
                                        <p:cTn id="32" dur="1" fill="hold"/>
                                        <p:tgtEl>
                                          <p:spTgt spid="3">
                                            <p:txEl>
                                              <p:pRg st="5" end="5"/>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to="" calcmode="lin" valueType="num">
                                      <p:cBhvr>
                                        <p:cTn id="37" dur="1" fill="hold"/>
                                        <p:tgtEl>
                                          <p:spTgt spid="3">
                                            <p:txEl>
                                              <p:pRg st="6" end="6"/>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to="" calcmode="lin" valueType="num">
                                      <p:cBhvr>
                                        <p:cTn id="42" dur="1" fill="hold"/>
                                        <p:tgtEl>
                                          <p:spTgt spid="3">
                                            <p:txEl>
                                              <p:pRg st="7" end="7"/>
                                            </p:txEl>
                                          </p:spTgt>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to="" calcmode="lin" valueType="num">
                                      <p:cBhvr>
                                        <p:cTn id="47" dur="1" fill="hold"/>
                                        <p:tgtEl>
                                          <p:spTgt spid="3">
                                            <p:txEl>
                                              <p:pRg st="8" end="8"/>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bg1"/>
          </a:solidFill>
        </p:spPr>
        <p:txBody>
          <a:bodyPr>
            <a:normAutofit fontScale="85000" lnSpcReduction="10000"/>
          </a:bodyPr>
          <a:lstStyle/>
          <a:p>
            <a:pPr>
              <a:buNone/>
            </a:pPr>
            <a:r>
              <a:rPr lang="es-CO" dirty="0" smtClean="0"/>
              <a:t>    </a:t>
            </a:r>
            <a:r>
              <a:rPr lang="es-CO" dirty="0" smtClean="0">
                <a:solidFill>
                  <a:srgbClr val="FF0000"/>
                </a:solidFill>
              </a:rPr>
              <a:t>16.000 ministros. </a:t>
            </a:r>
          </a:p>
          <a:p>
            <a:pPr>
              <a:buNone/>
            </a:pPr>
            <a:r>
              <a:rPr lang="es-CO" dirty="0" smtClean="0"/>
              <a:t>    </a:t>
            </a:r>
            <a:r>
              <a:rPr lang="es-CO" b="1" dirty="0" smtClean="0">
                <a:solidFill>
                  <a:srgbClr val="92D050"/>
                </a:solidFill>
              </a:rPr>
              <a:t>Centros educativos: 7.442 universidades, colegios, institutos y escuelas.</a:t>
            </a:r>
          </a:p>
          <a:p>
            <a:pPr>
              <a:buNone/>
            </a:pPr>
            <a:r>
              <a:rPr lang="es-CO" dirty="0" smtClean="0"/>
              <a:t>    </a:t>
            </a:r>
            <a:r>
              <a:rPr lang="es-CO" dirty="0" smtClean="0">
                <a:solidFill>
                  <a:srgbClr val="C00000"/>
                </a:solidFill>
              </a:rPr>
              <a:t>69.000 profesores.</a:t>
            </a:r>
          </a:p>
          <a:p>
            <a:pPr>
              <a:buNone/>
            </a:pPr>
            <a:r>
              <a:rPr lang="es-CO" dirty="0" smtClean="0"/>
              <a:t>    </a:t>
            </a:r>
            <a:r>
              <a:rPr lang="es-CO" dirty="0" smtClean="0">
                <a:solidFill>
                  <a:srgbClr val="002060"/>
                </a:solidFill>
              </a:rPr>
              <a:t>1.400.000 estudiantes. </a:t>
            </a:r>
          </a:p>
          <a:p>
            <a:pPr>
              <a:buNone/>
            </a:pPr>
            <a:r>
              <a:rPr lang="es-CO" dirty="0" smtClean="0"/>
              <a:t>    </a:t>
            </a:r>
            <a:r>
              <a:rPr lang="es-CO" dirty="0" smtClean="0">
                <a:solidFill>
                  <a:schemeClr val="accent6">
                    <a:lumMod val="75000"/>
                  </a:schemeClr>
                </a:solidFill>
              </a:rPr>
              <a:t>Centros de Salud: 168 hospitales y sanatorios. </a:t>
            </a:r>
          </a:p>
          <a:p>
            <a:pPr>
              <a:buNone/>
            </a:pPr>
            <a:r>
              <a:rPr lang="es-CO" dirty="0" smtClean="0"/>
              <a:t>    </a:t>
            </a:r>
            <a:r>
              <a:rPr lang="es-CO" dirty="0" smtClean="0">
                <a:solidFill>
                  <a:srgbClr val="7030A0"/>
                </a:solidFill>
              </a:rPr>
              <a:t>130 hogares de ancianos. </a:t>
            </a:r>
          </a:p>
          <a:p>
            <a:pPr>
              <a:buNone/>
            </a:pPr>
            <a:r>
              <a:rPr lang="es-CO" dirty="0" smtClean="0"/>
              <a:t>    433 clínicas y dispensarios.</a:t>
            </a:r>
          </a:p>
          <a:p>
            <a:pPr>
              <a:buNone/>
            </a:pPr>
            <a:r>
              <a:rPr lang="es-CO" dirty="0" smtClean="0"/>
              <a:t>    </a:t>
            </a:r>
            <a:r>
              <a:rPr lang="es-CO" dirty="0" smtClean="0">
                <a:solidFill>
                  <a:srgbClr val="00B050"/>
                </a:solidFill>
              </a:rPr>
              <a:t>33 orfanatos. </a:t>
            </a:r>
          </a:p>
          <a:p>
            <a:pPr>
              <a:buNone/>
            </a:pPr>
            <a:r>
              <a:rPr lang="es-CO" dirty="0" smtClean="0"/>
              <a:t>    </a:t>
            </a:r>
            <a:r>
              <a:rPr lang="es-CO" dirty="0" smtClean="0">
                <a:solidFill>
                  <a:schemeClr val="accent5">
                    <a:lumMod val="50000"/>
                  </a:schemeClr>
                </a:solidFill>
              </a:rPr>
              <a:t>10 aviones médicos.</a:t>
            </a:r>
          </a:p>
          <a:p>
            <a:pPr>
              <a:buNone/>
            </a:pPr>
            <a:r>
              <a:rPr lang="es-CO" dirty="0" smtClean="0">
                <a:solidFill>
                  <a:schemeClr val="accent5">
                    <a:lumMod val="50000"/>
                  </a:schemeClr>
                </a:solidFill>
              </a:rPr>
              <a:t>    </a:t>
            </a:r>
            <a:r>
              <a:rPr lang="es-CO" dirty="0" smtClean="0"/>
              <a:t>2 canales de televisión por cable, Red a de venir y 3ABN, como también muchos programas de radio</a:t>
            </a:r>
            <a:r>
              <a:rPr lang="es-CO" dirty="0" smtClean="0">
                <a:solidFill>
                  <a:schemeClr val="accent5">
                    <a:lumMod val="50000"/>
                  </a:schemeClr>
                </a:solidFill>
              </a:rPr>
              <a:t>.</a:t>
            </a:r>
          </a:p>
          <a:p>
            <a:pPr>
              <a:buNone/>
            </a:pPr>
            <a:r>
              <a:rPr lang="es-CO" dirty="0" smtClean="0"/>
              <a:t>    </a:t>
            </a:r>
            <a:r>
              <a:rPr lang="es-CO" b="1" dirty="0" smtClean="0">
                <a:solidFill>
                  <a:srgbClr val="FF0000"/>
                </a:solidFill>
              </a:rPr>
              <a:t>Presupuesto: 2.200 millones de dólares (en todo el mundo)</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additive="base">
                                        <p:cTn id="4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 calcmode="lin" valueType="num">
                                      <p:cBhvr additive="base">
                                        <p:cTn id="5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txEl>
                                              <p:pRg st="8" end="8"/>
                                            </p:txEl>
                                          </p:spTgt>
                                        </p:tgtEl>
                                        <p:attrNameLst>
                                          <p:attrName>style.visibility</p:attrName>
                                        </p:attrNameLst>
                                      </p:cBhvr>
                                      <p:to>
                                        <p:strVal val="visible"/>
                                      </p:to>
                                    </p:set>
                                    <p:anim calcmode="lin" valueType="num">
                                      <p:cBhvr additive="base">
                                        <p:cTn id="6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txEl>
                                              <p:pRg st="9" end="9"/>
                                            </p:txEl>
                                          </p:spTgt>
                                        </p:tgtEl>
                                        <p:attrNameLst>
                                          <p:attrName>style.visibility</p:attrName>
                                        </p:attrNameLst>
                                      </p:cBhvr>
                                      <p:to>
                                        <p:strVal val="visible"/>
                                      </p:to>
                                    </p:set>
                                    <p:anim calcmode="lin" valueType="num">
                                      <p:cBhvr additive="base">
                                        <p:cTn id="6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
                                            <p:txEl>
                                              <p:pRg st="10" end="10"/>
                                            </p:txEl>
                                          </p:spTgt>
                                        </p:tgtEl>
                                        <p:attrNameLst>
                                          <p:attrName>style.visibility</p:attrName>
                                        </p:attrNameLst>
                                      </p:cBhvr>
                                      <p:to>
                                        <p:strVal val="visible"/>
                                      </p:to>
                                    </p:set>
                                    <p:anim calcmode="lin" valueType="num">
                                      <p:cBhvr additive="base">
                                        <p:cTn id="73"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2952328" cy="6048672"/>
          </a:xfrm>
        </p:spPr>
        <p:txBody>
          <a:bodyPr/>
          <a:lstStyle/>
          <a:p>
            <a:pPr algn="ctr">
              <a:buNone/>
            </a:pPr>
            <a:r>
              <a:rPr lang="es-CO" dirty="0" smtClean="0"/>
              <a:t>       Centro Médico de la Universidad de Loma Linda (California).</a:t>
            </a:r>
            <a:endParaRPr lang="es-CO" dirty="0"/>
          </a:p>
        </p:txBody>
      </p:sp>
      <p:pic>
        <p:nvPicPr>
          <p:cNvPr id="1026" name="Picture 2" descr="http://upload.wikimedia.org/wikipedia/commons/thumb/d/dd/LLU_Medical_Center.jpg/200px-LLU_Medical_Center.jpg">
            <a:hlinkClick r:id="rId2"/>
          </p:cNvPr>
          <p:cNvPicPr>
            <a:picLocks noChangeAspect="1" noChangeArrowheads="1"/>
          </p:cNvPicPr>
          <p:nvPr/>
        </p:nvPicPr>
        <p:blipFill>
          <a:blip r:embed="rId3" cstate="print"/>
          <a:srcRect/>
          <a:stretch>
            <a:fillRect/>
          </a:stretch>
        </p:blipFill>
        <p:spPr bwMode="auto">
          <a:xfrm>
            <a:off x="179512" y="3068960"/>
            <a:ext cx="3024336" cy="3024336"/>
          </a:xfrm>
          <a:prstGeom prst="rect">
            <a:avLst/>
          </a:prstGeom>
          <a:noFill/>
        </p:spPr>
      </p:pic>
      <p:pic>
        <p:nvPicPr>
          <p:cNvPr id="1028" name="Picture 4" descr="Campus Unac">
            <a:hlinkClick r:id="rId4"/>
          </p:cNvPr>
          <p:cNvPicPr>
            <a:picLocks noChangeAspect="1" noChangeArrowheads="1"/>
          </p:cNvPicPr>
          <p:nvPr/>
        </p:nvPicPr>
        <p:blipFill>
          <a:blip r:embed="rId5" cstate="print"/>
          <a:srcRect/>
          <a:stretch>
            <a:fillRect/>
          </a:stretch>
        </p:blipFill>
        <p:spPr bwMode="auto">
          <a:xfrm>
            <a:off x="6372200" y="3068960"/>
            <a:ext cx="2592288" cy="3012927"/>
          </a:xfrm>
          <a:prstGeom prst="rect">
            <a:avLst/>
          </a:prstGeom>
          <a:noFill/>
        </p:spPr>
      </p:pic>
      <p:pic>
        <p:nvPicPr>
          <p:cNvPr id="1030" name="Picture 6" descr="http://t2.gstatic.com/images?q=tbn:ANd9GcRy3mzrnHWLnAD16RmaMAmlcYuAR1ZV7-j1r7jCBfLJ82JPKicx"/>
          <p:cNvPicPr>
            <a:picLocks noChangeAspect="1" noChangeArrowheads="1"/>
          </p:cNvPicPr>
          <p:nvPr/>
        </p:nvPicPr>
        <p:blipFill>
          <a:blip r:embed="rId6" cstate="print"/>
          <a:srcRect/>
          <a:stretch>
            <a:fillRect/>
          </a:stretch>
        </p:blipFill>
        <p:spPr bwMode="auto">
          <a:xfrm>
            <a:off x="3347864" y="3068960"/>
            <a:ext cx="2880320" cy="3024336"/>
          </a:xfrm>
          <a:prstGeom prst="rect">
            <a:avLst/>
          </a:prstGeom>
          <a:noFill/>
        </p:spPr>
      </p:pic>
      <p:sp>
        <p:nvSpPr>
          <p:cNvPr id="7" name="6 Rectángulo"/>
          <p:cNvSpPr/>
          <p:nvPr/>
        </p:nvSpPr>
        <p:spPr>
          <a:xfrm>
            <a:off x="3203848" y="332657"/>
            <a:ext cx="3384376" cy="2308324"/>
          </a:xfrm>
          <a:prstGeom prst="rect">
            <a:avLst/>
          </a:prstGeom>
        </p:spPr>
        <p:txBody>
          <a:bodyPr wrap="square">
            <a:spAutoFit/>
          </a:bodyPr>
          <a:lstStyle/>
          <a:p>
            <a:pPr algn="ctr"/>
            <a:r>
              <a:rPr lang="es-CO" sz="2400" dirty="0" smtClean="0"/>
              <a:t>Vista panorámica del Estadio de Georgia, lleno de delegados Adventistas participantes en el congreso mundial el pasado Junio de 2010</a:t>
            </a:r>
            <a:endParaRPr lang="es-CO" sz="2400" dirty="0"/>
          </a:p>
        </p:txBody>
      </p:sp>
      <p:sp>
        <p:nvSpPr>
          <p:cNvPr id="8" name="7 Rectángulo"/>
          <p:cNvSpPr/>
          <p:nvPr/>
        </p:nvSpPr>
        <p:spPr>
          <a:xfrm>
            <a:off x="6516216" y="476672"/>
            <a:ext cx="2232248" cy="2308324"/>
          </a:xfrm>
          <a:prstGeom prst="rect">
            <a:avLst/>
          </a:prstGeom>
        </p:spPr>
        <p:txBody>
          <a:bodyPr wrap="square">
            <a:spAutoFit/>
          </a:bodyPr>
          <a:lstStyle/>
          <a:p>
            <a:pPr algn="ctr"/>
            <a:r>
              <a:rPr lang="es-CO" sz="2400" dirty="0" smtClean="0"/>
              <a:t>Vista panorámica de la universidad Adventista en Medellín Colombia.</a:t>
            </a:r>
          </a:p>
        </p:txBody>
      </p:sp>
      <p:sp>
        <p:nvSpPr>
          <p:cNvPr id="9" name="8 Rectángulo"/>
          <p:cNvSpPr/>
          <p:nvPr/>
        </p:nvSpPr>
        <p:spPr>
          <a:xfrm>
            <a:off x="1331640" y="6237312"/>
            <a:ext cx="6408712" cy="523220"/>
          </a:xfrm>
          <a:prstGeom prst="rect">
            <a:avLst/>
          </a:prstGeom>
          <a:solidFill>
            <a:srgbClr val="FFC000"/>
          </a:solidFill>
        </p:spPr>
        <p:txBody>
          <a:bodyPr wrap="square">
            <a:spAutoFit/>
          </a:bodyPr>
          <a:lstStyle/>
          <a:p>
            <a:r>
              <a:rPr lang="es-CO" sz="2800" dirty="0" smtClean="0"/>
              <a:t>  </a:t>
            </a:r>
            <a:r>
              <a:rPr lang="es-CO" sz="2800" b="1" dirty="0" smtClean="0"/>
              <a:t>Construidos para servir el la humanidad</a:t>
            </a:r>
            <a:endParaRPr lang="es-CO"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
                                        <p:tgtEl>
                                          <p:spTgt spid="1026"/>
                                        </p:tgtEl>
                                      </p:cBhvr>
                                    </p:animEffect>
                                    <p:anim calcmode="lin" valueType="num">
                                      <p:cBhvr>
                                        <p:cTn id="8" dur="400" fill="hold"/>
                                        <p:tgtEl>
                                          <p:spTgt spid="1026"/>
                                        </p:tgtEl>
                                        <p:attrNameLst>
                                          <p:attrName>ppt_x</p:attrName>
                                        </p:attrNameLst>
                                      </p:cBhvr>
                                      <p:tavLst>
                                        <p:tav tm="0">
                                          <p:val>
                                            <p:strVal val="#ppt_x"/>
                                          </p:val>
                                        </p:tav>
                                        <p:tav tm="100000">
                                          <p:val>
                                            <p:strVal val="#ppt_x"/>
                                          </p:val>
                                        </p:tav>
                                      </p:tavLst>
                                    </p:anim>
                                    <p:anim calcmode="lin" valueType="num">
                                      <p:cBhvr>
                                        <p:cTn id="9" dur="400" fill="hold"/>
                                        <p:tgtEl>
                                          <p:spTgt spid="1026"/>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102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102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nodeType="clickEffect">
                                  <p:stCondLst>
                                    <p:cond delay="0"/>
                                  </p:stCondLst>
                                  <p:childTnLst>
                                    <p:set>
                                      <p:cBhvr>
                                        <p:cTn id="24" dur="1" fill="hold">
                                          <p:stCondLst>
                                            <p:cond delay="0"/>
                                          </p:stCondLst>
                                        </p:cTn>
                                        <p:tgtEl>
                                          <p:spTgt spid="1030"/>
                                        </p:tgtEl>
                                        <p:attrNameLst>
                                          <p:attrName>style.visibility</p:attrName>
                                        </p:attrNameLst>
                                      </p:cBhvr>
                                      <p:to>
                                        <p:strVal val="visible"/>
                                      </p:to>
                                    </p:set>
                                    <p:animEffect transition="in" filter="fade">
                                      <p:cBhvr>
                                        <p:cTn id="25" dur="100"/>
                                        <p:tgtEl>
                                          <p:spTgt spid="1030"/>
                                        </p:tgtEl>
                                      </p:cBhvr>
                                    </p:animEffect>
                                    <p:anim calcmode="lin" valueType="num">
                                      <p:cBhvr>
                                        <p:cTn id="26" dur="400" fill="hold"/>
                                        <p:tgtEl>
                                          <p:spTgt spid="1030"/>
                                        </p:tgtEl>
                                        <p:attrNameLst>
                                          <p:attrName>ppt_x</p:attrName>
                                        </p:attrNameLst>
                                      </p:cBhvr>
                                      <p:tavLst>
                                        <p:tav tm="0">
                                          <p:val>
                                            <p:strVal val="#ppt_x"/>
                                          </p:val>
                                        </p:tav>
                                        <p:tav tm="100000">
                                          <p:val>
                                            <p:strVal val="#ppt_x"/>
                                          </p:val>
                                        </p:tav>
                                      </p:tavLst>
                                    </p:anim>
                                    <p:anim calcmode="lin" valueType="num">
                                      <p:cBhvr>
                                        <p:cTn id="27" dur="400" fill="hold"/>
                                        <p:tgtEl>
                                          <p:spTgt spid="1030"/>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103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103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100"/>
                                        <p:tgtEl>
                                          <p:spTgt spid="7"/>
                                        </p:tgtEl>
                                      </p:cBhvr>
                                    </p:animEffect>
                                    <p:anim calcmode="lin" valueType="num">
                                      <p:cBhvr>
                                        <p:cTn id="35" dur="400" fill="hold"/>
                                        <p:tgtEl>
                                          <p:spTgt spid="7"/>
                                        </p:tgtEl>
                                        <p:attrNameLst>
                                          <p:attrName>ppt_x</p:attrName>
                                        </p:attrNameLst>
                                      </p:cBhvr>
                                      <p:tavLst>
                                        <p:tav tm="0">
                                          <p:val>
                                            <p:strVal val="#ppt_x"/>
                                          </p:val>
                                        </p:tav>
                                        <p:tav tm="100000">
                                          <p:val>
                                            <p:strVal val="#ppt_x"/>
                                          </p:val>
                                        </p:tav>
                                      </p:tavLst>
                                    </p:anim>
                                    <p:anim calcmode="lin" valueType="num">
                                      <p:cBhvr>
                                        <p:cTn id="36" dur="400" fill="hold"/>
                                        <p:tgtEl>
                                          <p:spTgt spid="7"/>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nodeType="clickEffect">
                                  <p:stCondLst>
                                    <p:cond delay="0"/>
                                  </p:stCondLst>
                                  <p:childTnLst>
                                    <p:set>
                                      <p:cBhvr>
                                        <p:cTn id="42" dur="1" fill="hold">
                                          <p:stCondLst>
                                            <p:cond delay="0"/>
                                          </p:stCondLst>
                                        </p:cTn>
                                        <p:tgtEl>
                                          <p:spTgt spid="1028"/>
                                        </p:tgtEl>
                                        <p:attrNameLst>
                                          <p:attrName>style.visibility</p:attrName>
                                        </p:attrNameLst>
                                      </p:cBhvr>
                                      <p:to>
                                        <p:strVal val="visible"/>
                                      </p:to>
                                    </p:set>
                                    <p:animEffect transition="in" filter="fade">
                                      <p:cBhvr>
                                        <p:cTn id="43" dur="100"/>
                                        <p:tgtEl>
                                          <p:spTgt spid="1028"/>
                                        </p:tgtEl>
                                      </p:cBhvr>
                                    </p:animEffect>
                                    <p:anim calcmode="lin" valueType="num">
                                      <p:cBhvr>
                                        <p:cTn id="44" dur="400" fill="hold"/>
                                        <p:tgtEl>
                                          <p:spTgt spid="1028"/>
                                        </p:tgtEl>
                                        <p:attrNameLst>
                                          <p:attrName>ppt_x</p:attrName>
                                        </p:attrNameLst>
                                      </p:cBhvr>
                                      <p:tavLst>
                                        <p:tav tm="0">
                                          <p:val>
                                            <p:strVal val="#ppt_x"/>
                                          </p:val>
                                        </p:tav>
                                        <p:tav tm="100000">
                                          <p:val>
                                            <p:strVal val="#ppt_x"/>
                                          </p:val>
                                        </p:tav>
                                      </p:tavLst>
                                    </p:anim>
                                    <p:anim calcmode="lin" valueType="num">
                                      <p:cBhvr>
                                        <p:cTn id="45" dur="400" fill="hold"/>
                                        <p:tgtEl>
                                          <p:spTgt spid="1028"/>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102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102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grpId="0" nodeType="clickEffect">
                                  <p:stCondLst>
                                    <p:cond delay="0"/>
                                  </p:stCondLst>
                                  <p:childTnLst>
                                    <p:set>
                                      <p:cBhvr>
                                        <p:cTn id="51" dur="1" fill="hold">
                                          <p:stCondLst>
                                            <p:cond delay="0"/>
                                          </p:stCondLst>
                                        </p:cTn>
                                        <p:tgtEl>
                                          <p:spTgt spid="8"/>
                                        </p:tgtEl>
                                        <p:attrNameLst>
                                          <p:attrName>style.visibility</p:attrName>
                                        </p:attrNameLst>
                                      </p:cBhvr>
                                      <p:to>
                                        <p:strVal val="visible"/>
                                      </p:to>
                                    </p:set>
                                    <p:anim to="" calcmode="lin" valueType="num">
                                      <p:cBhvr>
                                        <p:cTn id="52" dur="1" fill="hold"/>
                                        <p:tgtEl>
                                          <p:spTgt spid="8"/>
                                        </p:tgtEl>
                                        <p:attrNameLst>
                                          <p:attrName/>
                                        </p:attrNameLst>
                                      </p:cBhvr>
                                    </p:anim>
                                  </p:childTnLst>
                                </p:cTn>
                              </p:par>
                            </p:childTnLst>
                          </p:cTn>
                        </p:par>
                      </p:childTnLst>
                    </p:cTn>
                  </p:par>
                  <p:par>
                    <p:cTn id="53" fill="hold">
                      <p:stCondLst>
                        <p:cond delay="indefinite"/>
                      </p:stCondLst>
                      <p:childTnLst>
                        <p:par>
                          <p:cTn id="54" fill="hold">
                            <p:stCondLst>
                              <p:cond delay="0"/>
                            </p:stCondLst>
                            <p:childTnLst>
                              <p:par>
                                <p:cTn id="55" presetID="43" presetClass="entr" presetSubtype="0" fill="hold" grpId="0" nodeType="click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fade">
                                      <p:cBhvr>
                                        <p:cTn id="57" dur="100"/>
                                        <p:tgtEl>
                                          <p:spTgt spid="9"/>
                                        </p:tgtEl>
                                      </p:cBhvr>
                                    </p:animEffect>
                                    <p:anim calcmode="lin" valueType="num">
                                      <p:cBhvr>
                                        <p:cTn id="58" dur="400" fill="hold"/>
                                        <p:tgtEl>
                                          <p:spTgt spid="9"/>
                                        </p:tgtEl>
                                        <p:attrNameLst>
                                          <p:attrName>ppt_x</p:attrName>
                                        </p:attrNameLst>
                                      </p:cBhvr>
                                      <p:tavLst>
                                        <p:tav tm="0">
                                          <p:val>
                                            <p:strVal val="#ppt_x"/>
                                          </p:val>
                                        </p:tav>
                                        <p:tav tm="100000">
                                          <p:val>
                                            <p:strVal val="#ppt_x"/>
                                          </p:val>
                                        </p:tav>
                                      </p:tavLst>
                                    </p:anim>
                                    <p:anim calcmode="lin" valueType="num">
                                      <p:cBhvr>
                                        <p:cTn id="59" dur="400" fill="hold"/>
                                        <p:tgtEl>
                                          <p:spTgt spid="9"/>
                                        </p:tgtEl>
                                        <p:attrNameLst>
                                          <p:attrName>ppt_y</p:attrName>
                                        </p:attrNameLst>
                                      </p:cBhvr>
                                      <p:tavLst>
                                        <p:tav tm="0">
                                          <p:val>
                                            <p:strVal val="#ppt_y+0.31"/>
                                          </p:val>
                                        </p:tav>
                                        <p:tav tm="100000">
                                          <p:val>
                                            <p:strVal val="#ppt_y+0.31"/>
                                          </p:val>
                                        </p:tav>
                                      </p:tavLst>
                                    </p:anim>
                                    <p:anim calcmode="lin" valueType="num">
                                      <p:cBhvr>
                                        <p:cTn id="60" dur="600" decel="50000" fill="hold">
                                          <p:stCondLst>
                                            <p:cond delay="400"/>
                                          </p:stCondLst>
                                        </p:cTn>
                                        <p:tgtEl>
                                          <p:spTgt spid="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1" dur="600" decel="50000" fill="hold">
                                          <p:stCondLst>
                                            <p:cond delay="400"/>
                                          </p:stCondLst>
                                        </p:cTn>
                                        <p:tgtEl>
                                          <p:spTgt spid="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P spid="8" grpId="0"/>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a:solidFill>
            <a:schemeClr val="accent2">
              <a:lumMod val="20000"/>
              <a:lumOff val="80000"/>
            </a:schemeClr>
          </a:solidFill>
        </p:spPr>
        <p:txBody>
          <a:bodyPr>
            <a:normAutofit fontScale="92500" lnSpcReduction="10000"/>
          </a:bodyPr>
          <a:lstStyle/>
          <a:p>
            <a:pPr algn="ctr">
              <a:buNone/>
            </a:pPr>
            <a:r>
              <a:rPr lang="es-CO" dirty="0" smtClean="0"/>
              <a:t>    Por tanto, de acuerdo a la orden de Jesús de: “predicar el evangelio a toda criatura”, faltando 25 países por predicar,  “</a:t>
            </a:r>
            <a:r>
              <a:rPr lang="es-CO" dirty="0" smtClean="0">
                <a:solidFill>
                  <a:srgbClr val="0070C0"/>
                </a:solidFill>
              </a:rPr>
              <a:t>cuando el Señor nos ordene que no realicemos más esfuerzos para construir lugares de reuniones y para establecer escuelas, hospitales e instituciones publicadoras</a:t>
            </a:r>
            <a:r>
              <a:rPr lang="es-CO" dirty="0" smtClean="0"/>
              <a:t>, </a:t>
            </a:r>
          </a:p>
          <a:p>
            <a:pPr algn="ctr">
              <a:buNone/>
            </a:pPr>
            <a:endParaRPr lang="es-CO" dirty="0" smtClean="0"/>
          </a:p>
          <a:p>
            <a:pPr algn="ctr">
              <a:buNone/>
            </a:pPr>
            <a:r>
              <a:rPr lang="es-CO" dirty="0" smtClean="0"/>
              <a:t>    entonces será el tiempo cuando hemos de cruzar nuestras manos y permitir que el Señor termine la obra; </a:t>
            </a:r>
            <a:r>
              <a:rPr lang="es-CO" dirty="0" smtClean="0">
                <a:solidFill>
                  <a:srgbClr val="0070C0"/>
                </a:solidFill>
              </a:rPr>
              <a:t>pero ahora tenemos la oportunidad de mostrar nuestro celo por Dios y nuestro amor por la humanidad</a:t>
            </a:r>
            <a:r>
              <a:rPr lang="es-CO" dirty="0" smtClean="0"/>
              <a:t>”. </a:t>
            </a:r>
            <a:r>
              <a:rPr lang="es-CO" dirty="0" smtClean="0">
                <a:solidFill>
                  <a:srgbClr val="FF0000"/>
                </a:solidFill>
              </a:rPr>
              <a:t>-6T 440 (1900).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686800" cy="6858000"/>
          </a:xfrm>
          <a:solidFill>
            <a:schemeClr val="accent2">
              <a:lumMod val="20000"/>
              <a:lumOff val="80000"/>
            </a:schemeClr>
          </a:solidFill>
        </p:spPr>
        <p:txBody>
          <a:bodyPr>
            <a:normAutofit fontScale="85000" lnSpcReduction="20000"/>
          </a:bodyPr>
          <a:lstStyle/>
          <a:p>
            <a:pPr>
              <a:buNone/>
            </a:pPr>
            <a:r>
              <a:rPr lang="es-CO" dirty="0" smtClean="0"/>
              <a:t>                             </a:t>
            </a:r>
            <a:r>
              <a:rPr lang="es-CO" sz="4400" b="1" u="sng" dirty="0" smtClean="0">
                <a:solidFill>
                  <a:srgbClr val="FF0000"/>
                </a:solidFill>
              </a:rPr>
              <a:t>Obra médico-misionera </a:t>
            </a:r>
          </a:p>
          <a:p>
            <a:pPr algn="ctr">
              <a:buNone/>
            </a:pPr>
            <a:r>
              <a:rPr lang="es-CO" dirty="0" smtClean="0"/>
              <a:t>     </a:t>
            </a:r>
          </a:p>
          <a:p>
            <a:pPr algn="ctr">
              <a:buNone/>
            </a:pPr>
            <a:r>
              <a:rPr lang="es-CO" dirty="0" smtClean="0"/>
              <a:t>     Cuando la agresión religiosa subvierta las libertades de nuestra nación, aquellos que estén de parte de la libertad de conciencia serán colocados en una posición desfavorable. </a:t>
            </a:r>
            <a:r>
              <a:rPr lang="es-CO" dirty="0" smtClean="0">
                <a:solidFill>
                  <a:srgbClr val="0070C0"/>
                </a:solidFill>
              </a:rPr>
              <a:t>Mientras tienen oportunidad, debieran por su propio bien adquirir conocimiento respecto a las enfermedades, sus causas, prevención y cura.</a:t>
            </a:r>
          </a:p>
          <a:p>
            <a:endParaRPr lang="es-CO" dirty="0" smtClean="0"/>
          </a:p>
          <a:p>
            <a:pPr algn="ctr">
              <a:buNone/>
            </a:pPr>
            <a:r>
              <a:rPr lang="es-CO" dirty="0" smtClean="0"/>
              <a:t>      Y aquellos que hagan esto, por todas partes encontrarán un campo de labor. Habrá sufrientes en abundancia que necesitarán ayuda, no sólo entre los de nuestra fe sino mayormente entre aquellos que no conocen la verdad.-</a:t>
            </a:r>
            <a:r>
              <a:rPr lang="es-CO" dirty="0" smtClean="0">
                <a:solidFill>
                  <a:srgbClr val="FF0000"/>
                </a:solidFill>
              </a:rPr>
              <a:t>CH 506 (escrito en 1892).</a:t>
            </a:r>
          </a:p>
          <a:p>
            <a:endParaRPr lang="es-CO" dirty="0" smtClean="0"/>
          </a:p>
          <a:p>
            <a:pPr algn="ctr">
              <a:buNone/>
            </a:pPr>
            <a:r>
              <a:rPr lang="es-CO" dirty="0" smtClean="0"/>
              <a:t>    </a:t>
            </a:r>
            <a:r>
              <a:rPr lang="es-CO" u="sng" dirty="0" smtClean="0">
                <a:solidFill>
                  <a:srgbClr val="0070C0"/>
                </a:solidFill>
              </a:rPr>
              <a:t> Deseo deciros que pronto no habrá obra en la línea ministerial sino obra médico misionera.</a:t>
            </a:r>
            <a:r>
              <a:rPr lang="es-CO" dirty="0" smtClean="0"/>
              <a:t>-</a:t>
            </a:r>
            <a:r>
              <a:rPr lang="es-CO" dirty="0" smtClean="0">
                <a:solidFill>
                  <a:srgbClr val="FF0000"/>
                </a:solidFill>
              </a:rPr>
              <a:t>CH 533 (1901). </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
                                        <p:tgtEl>
                                          <p:spTgt spid="3">
                                            <p:txEl>
                                              <p:pRg st="4" end="4"/>
                                            </p:txEl>
                                          </p:spTgt>
                                        </p:tgtEl>
                                      </p:cBhvr>
                                    </p:animEffect>
                                    <p:anim calcmode="lin" valueType="num">
                                      <p:cBhvr>
                                        <p:cTn id="35"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fade">
                                      <p:cBhvr>
                                        <p:cTn id="43" dur="100"/>
                                        <p:tgtEl>
                                          <p:spTgt spid="3">
                                            <p:txEl>
                                              <p:pRg st="6" end="6"/>
                                            </p:txEl>
                                          </p:spTgt>
                                        </p:tgtEl>
                                      </p:cBhvr>
                                    </p:animEffect>
                                    <p:anim calcmode="lin" valueType="num">
                                      <p:cBhvr>
                                        <p:cTn id="44" dur="4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5" dur="400" fill="hold"/>
                                        <p:tgtEl>
                                          <p:spTgt spid="3">
                                            <p:txEl>
                                              <p:pRg st="6" end="6"/>
                                            </p:txEl>
                                          </p:spTgt>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3">
                                            <p:txEl>
                                              <p:pRg st="6" end="6"/>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3">
                                            <p:txEl>
                                              <p:pRg st="6" end="6"/>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864096"/>
          </a:xfrm>
          <a:solidFill>
            <a:schemeClr val="bg1"/>
          </a:solidFill>
        </p:spPr>
        <p:txBody>
          <a:bodyPr>
            <a:normAutofit fontScale="77500" lnSpcReduction="20000"/>
          </a:bodyPr>
          <a:lstStyle/>
          <a:p>
            <a:pPr>
              <a:buNone/>
            </a:pPr>
            <a:r>
              <a:rPr lang="es-CO" sz="4400" b="1" dirty="0" smtClean="0">
                <a:solidFill>
                  <a:srgbClr val="FF0000"/>
                </a:solidFill>
              </a:rPr>
              <a:t>     </a:t>
            </a:r>
            <a:r>
              <a:rPr lang="es-CO" sz="4000" b="1" dirty="0" smtClean="0">
                <a:solidFill>
                  <a:srgbClr val="FF0000"/>
                </a:solidFill>
                <a:latin typeface="Algerian" pitchFamily="82" charset="0"/>
              </a:rPr>
              <a:t>El pueblo de Dios valora su salud </a:t>
            </a:r>
            <a:endParaRPr lang="es-CO" dirty="0" smtClean="0">
              <a:latin typeface="Algerian" pitchFamily="82" charset="0"/>
            </a:endParaRPr>
          </a:p>
          <a:p>
            <a:endParaRPr lang="es-CO" dirty="0"/>
          </a:p>
        </p:txBody>
      </p:sp>
      <p:sp>
        <p:nvSpPr>
          <p:cNvPr id="4" name="3 Rectángulo"/>
          <p:cNvSpPr/>
          <p:nvPr/>
        </p:nvSpPr>
        <p:spPr>
          <a:xfrm>
            <a:off x="467544" y="1412776"/>
            <a:ext cx="5040560" cy="5078313"/>
          </a:xfrm>
          <a:prstGeom prst="rect">
            <a:avLst/>
          </a:prstGeom>
          <a:solidFill>
            <a:schemeClr val="accent6">
              <a:lumMod val="40000"/>
              <a:lumOff val="60000"/>
            </a:schemeClr>
          </a:solidFill>
        </p:spPr>
        <p:txBody>
          <a:bodyPr wrap="square">
            <a:spAutoFit/>
          </a:bodyPr>
          <a:lstStyle/>
          <a:p>
            <a:pPr algn="ctr">
              <a:buNone/>
            </a:pPr>
            <a:r>
              <a:rPr lang="es-CO" sz="3600" dirty="0" smtClean="0"/>
              <a:t>Me fue mostrado que la reforma de salud es una parte del mensaje del tercer ángel, y que está tan estrechamente relacionada con él como el brazo y la mano lo están con el cuerpo humano.-</a:t>
            </a:r>
            <a:r>
              <a:rPr lang="es-CO" sz="3600" dirty="0" smtClean="0">
                <a:solidFill>
                  <a:srgbClr val="FF0000"/>
                </a:solidFill>
              </a:rPr>
              <a:t>1T 486 (1867). </a:t>
            </a:r>
          </a:p>
        </p:txBody>
      </p:sp>
      <p:sp>
        <p:nvSpPr>
          <p:cNvPr id="30722" name="AutoShape 2" descr="data:image/jpg;base64,/9j/4AAQSkZJRgABAQAAAQABAAD/2wBDAAkGBwgHBgkIBwgKCgkLDRYPDQwMDRsUFRAWIB0iIiAdHx8kKDQsJCYxJx8fLT0tMTU3Ojo6Iys/RD84QzQ5Ojf/2wBDAQoKCg0MDRoPDxo3JR8lNzc3Nzc3Nzc3Nzc3Nzc3Nzc3Nzc3Nzc3Nzc3Nzc3Nzc3Nzc3Nzc3Nzc3Nzc3Nzc3Nzf/wAARCACNAIoDASIAAhEBAxEB/8QAGwAAAQUBAQAAAAAAAAAAAAAABwADBAUGAQL/xAA3EAACAQMCBAQEBAQHAQAAAAABAgMABBEFIQYSMUETIlFhFHGBkTJCUqEjscHhBxUWM1NicvD/xAAaAQACAwEBAAAAAAAAAAAAAAAEBQABAgMG/8QAKREAAgICAQMEAgEFAAAAAAAAAAECEQMEEhQhMRMiQVEFMhVCYXGBsf/aAAwDAQACEQMRAD8AOGa8swUZJFJzgEnasvxBqxtEJDY+tdMeN5HSOc8igrZomu412JH3rwb2LsRQiuuMJjKQrnAPUGknGUmN2ajegkkB9fCwu/GR+q16W7jPcfehGeNG/W1dHGbf8jCq6CZP5DGF34lPb70viU9vvQl/1oe75Pyrh4ybs5qdBMnX4wt/Ep7V5+MjJ2I+9CX/AFm36v2rp4yYnZ2AqdDInX4wsm7TGRj715+MXNCpeMT0L/tSXjAAfiX61fQyJ12P7Ct8WvcUhdpnG1CxeMUH5h9N69pxiuc8w+vSqejP6J10PsKomQ75r2GBGR0oXxcZjY8x+pqy0/jBZZOQsDnfrXOWnNI6R3IS+Tfiu4FQdNuxdQhlOanUI04ugqLtWR7tuVcCh5xlMfDcFuxxtW9vzhD7UNONJCI3x2FHaSXMD3H7DKf5al9w1Pd2ygXVhOTMO7RN3+hFZ8s2AQcj2raf4eSxLrVxDKwYzwMpgIHLOvcexA6VTcW6C2hakDAfEsbkeJaTjoy/pPow/wDu9MYZOOR43/oA9JTxqaRSM5XGDSErZpogZOCPpXehH1ohTMrAn5HhKaRlOM5pthjLevqa8DHfNTmU9fuPtKR1rvinpkbimRucda4ADt71akU8CQ+JCSN6RcggZ60yAucjBx1xS2Hr2qcivQHRIx6Vzx/fNNgbZ5sYFcwGGw3quRfoEy3d5XSOMczuwVVO+STgVrLazaxsLKGUKLqe5kZyOoRPLj5E5qDwTpkr6it7LET4IHgAjZpGyF+g3Pyq+hVNR4jJgJe2tSLeFj+blJ5m+rZobLkuXFeF3NQxcf8AIQeF8raRAjB5Rj2q/qr0eLkhUYxsKtKSZXc20O8SaiV+o/7ZxvmhhxqMRvviidqP4fWhnxsMqx+dG6S9wHu/ozD2EqQ6nbPJctaqkoYzqMmMjoflRimtba9tDY6nAk0VyOd1j/CW/wCSI9ieuBQRlx+bpRJ4BuHm0eGJZzOiZElrKcOh9Yn7jocdj3oneh4lYNpy7cTKcWcH3ehu1zAGudNYkpcLvyD0b0+fSsyTjqd+lH23l5C6Rv4o38VHTJP/AKX+orL65wNpGq3DnR3Gn3hUOIDvFJnPQdq549qSVTCeKbBc5QkAEnyV4BGQoP3q11vhrV9DkY6jZSJCo/30HMh+o6fWqnGwIYYx1BFFxnGSuLMyjT7nUxz/AIgKQ7H965jDjc7Uv51vwVSO4xnBO/UVw0s+tI77fapZVHpWAUhhkVZ6To02o8swAS2VwJZD2+XqaWhaFd6zciO2jcpnzOBsP71uLq803heBLSyaK51RBhE6pCf1N6t7Vwy5X+sfJXZKz3qtwdOtVs7dPDv7iMKkabm3jIxk/wDYjYf3q24S0f4eKPmUDGKo+HNNmuLhru9LyzyNzM7Hc5olaXZrHEPKfrQuaSxx4/JvDj5yUidbR+GgHtT1LFdpY22xkuxX6iByUM+NfwMKJ2oj+GflQy40BKyDHY0w0n7hfur2MHM2Ac1ZcOcQXmjzLGkiPaSMBLDOvPH/AOsdR8xVdcDDY2pnm7AqPpTbJBSVMXa7p2g2QX8V3FDOSJI3HNG4YnHur7N/Ovdy2UWfHi8jZLhgx5T6kYOx33FCnh7iK50icI0hktW2aJ2blUdyAO9EO1u7O4tkubaYyRSYYHY46jGCARSvJhcJf2D5PkrRf2+omKZo5HLxyrzASDOSOoFVes8E6HryGa0RLO6YErLAuEb/ANL0+o3phCnJ4Lv/AA2bmikK4Ab0qw0q4cXTcqAtnE0Y2A2GGHrXNxa90exUMjXZ9wZ3HC72F9LaalzI6HAeM7MOxGfpVfeaFLCrPC/ioi8xPQ/attxxcBuIbhXyvIEUD2CjFVNoXnciJi35dzntnfP9KWv8jsY8rd2h3HRxTxp/JigQAwIDEA567e9aXhnhKXVc3d63w9hH5nctjbvv2Fad+FTcyWrzxW8kZlGXRtwvUg+229Z7iriA6pKNP08ldNhbAVDjxj+o+3oO1ONbaltR9qpijbh07p9ybq3EyRwnS+GENta/he4QYeUdwvcD3605wzw+ZCskgJJOTn1pnhjSDKQ7pnPeido2mLGinlAHy611yzjgjUfILixyzSuQ7o2miFFxsMVeIoQYFJECDAFeqUTk5MbQjxVHaVKlWTZEvhlKF3Gh5UkHTbpRTvR/AahVxuch/kaP0f2AN39GDyfqT7Uy3an5QfSo5IzuftTqQrwsWPXP0qbY6jPptz4lnI6qcB0DlRIPQkdqg4Oc7496diVXmRWkWMZGSwyAPlXGST8h0HSCJomvWGposcjpb3BQeJEfKhYk+VcZZ+n6hWhspDHcBFl/Ls0igt13AGf2rDQ8J2ItoJ01O4ZuvNHFyg56cucH+daPSNN1B08O5eR7NeUK00S84GDsPc/qOfal8+P9LLbV2WOo8PWmsSO0twxvvDCxykhWOM7FdwfT1qs03TYNLkSMSuZZ2wxkO2Vz5SBsK1kdjpsVuvNCUVekgAyp9QeufeqJheniyZSzR2nwzBJ1hHJIfLuc7HOT/alG3ii1fgbaOeUbT7/RXa5ObPh29u4LWaCRwYlWNW5AJGHM2xIO2Rn3rBWEKvcqOUdc4zRgheWfTJLF4Le/tWUofCmKcy9wev7GsFNwzPBfyRWCTIwk8sTrnlHbzdD86O/H72vjjwumBb2rsZnyqzZcL2ylEPIPpW5tVCxgAYodcJahIJDDIOWSNijD0I2NES0bmjB71e1d2TWaaJArtcFdoQLFSpUqhBi6GYj8qFvHUeRIR1IJAFFSf8FDfjKIy4jQgM5CjI6ZOP60bpyqVge4m40gWS7vy75J6AZJqRBoeq3LAQ6dP5gMfwiB+9GrReGNL0SEG2tlabYNNIMsdvWrPd5cFzyDsvf5mjJ7/f2oDhquK7gc03gHWrxg0sfgR5wS+xrZ6ZwBptmo+JiN2/fmxj962g3/ANsdPavK23PKHcsAPy5z/Sh5bM5HZYkvJVJZxWioltpI8owApUAD71xo7gzg3IRW5CYYE2Csc/ix+I7VaSuQ/LCnisN/L2+dQtSR+VzdbEBN0OCuSdv3rg5r5NvH9Hq4wLUvsy7FkMJUjBBwD61XaqEt53SKdmKw/wDU8pZvbrstRrji+xsTLZSI5PKVPKhfA6bk9/as/ZFtO09lnnMjO/M0snVidl27Up3dqLxOMX3/AOjPT13yUn4QrWe5s4pGhu544ieXkULv3yftV1YXt680ckl6J4GG+Y8b+1Z8x/CpHKzTQlj5wg5vIMe29WNpdLZWbyXEoeOLMpcZHlG+P6Unbm6UflpDOkk5SXhEDh+Xn1++ZPwm5fH3NFqxP8BD7UHuCMy3LSNzczPzHPvRhsR/AXavY7UeMYxfwkea1XbbJIrtcFdoIOFSpUqhBi4OIzn0rH3en/5rq8MIYBEYO5PoDmtZqDYiyPSsDrWsz6Rc/FWnJ4i5yH3Uj0ovXhKSfHyDZ5RVcvAQWgVsBkBAO2a40JOPKMDoBtWf4a410vXIuXxBbXYGXglbcfI9xV7c6ha2sJlnnjVAM5LACh5RnB013OkXCStM9LbKB5s0mSCMec49s0NuJ/8AFAxXDWugRLMOnxLglc/9R3+fSsFqHFWu6hIVuNRusMd0jYKBv6DFE49XJNWznLLFeAv8ScZado0ZUSoJeyLgu3yH9TWRs+K5tYs7q4uJFiYTnl5m2ij5Vwd/zZzvQ2d2Lsxcsc7l+prweVWyVwD0op6OOUakcllmpWjTX+vQRyeHp8azcrcxnkUEH2Uf1NMPr/jIrS2YflIyBKVB/Y7/AEqjjHPKoGcb7YrxgrzDB27Z6YrU9LBkpyVmsebJjuMWaeHiK3AAdbqJM4/GHxt06A03q+sxXMHwtpJzxyEc5ClfL2G/X3qgSM8jSNuAPLg9TTywctutx4qEMccveueP8XrwyqaXdGdjeyyxOFhE4FWMcmDknGc0VrXaFcUG+BJP4i74GaMFk4aFcelc99PlZnRfsJQrtcFdpeMBUqVKoQhaipa3PL1wcUIOJ8y3zwSlsb5xtijS4BXB6Vg+KtCR5XniU8xHrmjtLKoSpgO5jco9gX3trHHbyMowyjykgHFRVs7i5hjIvGeNh5Q5c/TG4q81LT3ETq4Y7YzUa0gwkEbcwXkPQ9CDtTGabdoBxZHBOLK2xYxxyL182x6DOPrUWGB/GyyEAEnnC7A5rR/5bBGTyIQCd8NXl4PCidIwxHIWwexH9zVt0u5PUbfgpoIk5pgyiTlx+Ibe5FNRwGe8ZCEjCnfG+Djbb71Ljtik4YEAnBw31GKlS2wt5omVCokYs+TzdB/eo0l3L9WkQoIVgvAGbmHhEgYx3phouaectlSckDHUVcrZrPEJireLyELhvf0ptdKcvFNIYypxzIAcnerTVWzPqSU7KuNibdBvvzD+eK9I6Np6x4JZTsOnf61YQW3h6hEoQKiuSAB02qzmtTdMiwoRhxnb3rUmk12Obk5XRM4Zt1t3DRq+SuRk5AOPSizpEjPbrzDfAzWL0DSsKjMMHY71vbOIRRACle5kTGOnBpEkV2lSoAYCpUqVQh5xUS9tfGVh6iptI1cXTKaswuqcOM8T8uMn1zVVDwvIhJCbjaiYyqeoBrz4aH8oFFR25pUDPUg3YNX4dmH5D0qPPw7O3RTuMfvRPMEfdc14NvF+gVtbcjD1YgmHDc7TqeVsZB/++9SpOHJHZQ65xk96JZt4sjyCnPhYv01p7bMrTigbQcOzcipjAAp+PhuQhVK7A7bUQvhov016FtF+msvbkaWrEwVvwwFlyyb1a2nDyrg8u/etWIEG+KcCgdBWJbU5I6Q1oor7PT0iUDGKnooUYFeq7QspOXk7xio+BClSpVRoVKlSqEP/2Q=="/>
          <p:cNvSpPr>
            <a:spLocks noChangeAspect="1" noChangeArrowheads="1"/>
          </p:cNvSpPr>
          <p:nvPr/>
        </p:nvSpPr>
        <p:spPr bwMode="auto">
          <a:xfrm>
            <a:off x="63500" y="-431800"/>
            <a:ext cx="857250" cy="876300"/>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30724" name="AutoShape 4" descr="data:image/jpg;base64,/9j/4AAQSkZJRgABAQAAAQABAAD/2wBDAAkGBwgHBgkIBwgKCgkLDRYPDQwMDRsUFRAWIB0iIiAdHx8kKDQsJCYxJx8fLT0tMTU3Ojo6Iys/RD84QzQ5Ojf/2wBDAQoKCg0MDRoPDxo3JR8lNzc3Nzc3Nzc3Nzc3Nzc3Nzc3Nzc3Nzc3Nzc3Nzc3Nzc3Nzc3Nzc3Nzc3Nzc3Nzc3Nzf/wAARCACNAIoDASIAAhEBAxEB/8QAGwAAAQUBAQAAAAAAAAAAAAAABwADBAUGAQL/xAA3EAACAQMCBAQEBAQHAQAAAAABAgMABBEFIQYSMUETIlFhFHGBkTJCUqEjscHhBxUWM1NicvD/xAAaAQACAwEBAAAAAAAAAAAAAAAEBQABAgMG/8QAKREAAgICAQMEAgEFAAAAAAAAAAECEQMEEhQhMRMiQVEFMhVCYXGBsf/aAAwDAQACEQMRAD8AOGa8swUZJFJzgEnasvxBqxtEJDY+tdMeN5HSOc8igrZomu412JH3rwb2LsRQiuuMJjKQrnAPUGknGUmN2ajegkkB9fCwu/GR+q16W7jPcfehGeNG/W1dHGbf8jCq6CZP5DGF34lPb70viU9vvQl/1oe75Pyrh4ybs5qdBMnX4wt/Ep7V5+MjJ2I+9CX/AFm36v2rp4yYnZ2AqdDInX4wsm7TGRj715+MXNCpeMT0L/tSXjAAfiX61fQyJ12P7Ct8WvcUhdpnG1CxeMUH5h9N69pxiuc8w+vSqejP6J10PsKomQ75r2GBGR0oXxcZjY8x+pqy0/jBZZOQsDnfrXOWnNI6R3IS+Tfiu4FQdNuxdQhlOanUI04ugqLtWR7tuVcCh5xlMfDcFuxxtW9vzhD7UNONJCI3x2FHaSXMD3H7DKf5al9w1Pd2ygXVhOTMO7RN3+hFZ8s2AQcj2raf4eSxLrVxDKwYzwMpgIHLOvcexA6VTcW6C2hakDAfEsbkeJaTjoy/pPow/wDu9MYZOOR43/oA9JTxqaRSM5XGDSErZpogZOCPpXehH1ohTMrAn5HhKaRlOM5pthjLevqa8DHfNTmU9fuPtKR1rvinpkbimRucda4ADt71akU8CQ+JCSN6RcggZ60yAucjBx1xS2Hr2qcivQHRIx6Vzx/fNNgbZ5sYFcwGGw3quRfoEy3d5XSOMczuwVVO+STgVrLazaxsLKGUKLqe5kZyOoRPLj5E5qDwTpkr6it7LET4IHgAjZpGyF+g3Pyq+hVNR4jJgJe2tSLeFj+blJ5m+rZobLkuXFeF3NQxcf8AIQeF8raRAjB5Rj2q/qr0eLkhUYxsKtKSZXc20O8SaiV+o/7ZxvmhhxqMRvviidqP4fWhnxsMqx+dG6S9wHu/ozD2EqQ6nbPJctaqkoYzqMmMjoflRimtba9tDY6nAk0VyOd1j/CW/wCSI9ieuBQRlx+bpRJ4BuHm0eGJZzOiZElrKcOh9Yn7jocdj3oneh4lYNpy7cTKcWcH3ehu1zAGudNYkpcLvyD0b0+fSsyTjqd+lH23l5C6Rv4o38VHTJP/AKX+orL65wNpGq3DnR3Gn3hUOIDvFJnPQdq549qSVTCeKbBc5QkAEnyV4BGQoP3q11vhrV9DkY6jZSJCo/30HMh+o6fWqnGwIYYx1BFFxnGSuLMyjT7nUxz/AIgKQ7H965jDjc7Uv51vwVSO4xnBO/UVw0s+tI77fapZVHpWAUhhkVZ6To02o8swAS2VwJZD2+XqaWhaFd6zciO2jcpnzOBsP71uLq803heBLSyaK51RBhE6pCf1N6t7Vwy5X+sfJXZKz3qtwdOtVs7dPDv7iMKkabm3jIxk/wDYjYf3q24S0f4eKPmUDGKo+HNNmuLhru9LyzyNzM7Hc5olaXZrHEPKfrQuaSxx4/JvDj5yUidbR+GgHtT1LFdpY22xkuxX6iByUM+NfwMKJ2oj+GflQy40BKyDHY0w0n7hfur2MHM2Ac1ZcOcQXmjzLGkiPaSMBLDOvPH/AOsdR8xVdcDDY2pnm7AqPpTbJBSVMXa7p2g2QX8V3FDOSJI3HNG4YnHur7N/Ovdy2UWfHi8jZLhgx5T6kYOx33FCnh7iK50icI0hktW2aJ2blUdyAO9EO1u7O4tkubaYyRSYYHY46jGCARSvJhcJf2D5PkrRf2+omKZo5HLxyrzASDOSOoFVes8E6HryGa0RLO6YErLAuEb/ANL0+o3phCnJ4Lv/AA2bmikK4Ab0qw0q4cXTcqAtnE0Y2A2GGHrXNxa90exUMjXZ9wZ3HC72F9LaalzI6HAeM7MOxGfpVfeaFLCrPC/ioi8xPQ/attxxcBuIbhXyvIEUD2CjFVNoXnciJi35dzntnfP9KWv8jsY8rd2h3HRxTxp/JigQAwIDEA567e9aXhnhKXVc3d63w9hH5nctjbvv2Fad+FTcyWrzxW8kZlGXRtwvUg+229Z7iriA6pKNP08ldNhbAVDjxj+o+3oO1ONbaltR9qpijbh07p9ybq3EyRwnS+GENta/he4QYeUdwvcD3605wzw+ZCskgJJOTn1pnhjSDKQ7pnPeido2mLGinlAHy611yzjgjUfILixyzSuQ7o2miFFxsMVeIoQYFJECDAFeqUTk5MbQjxVHaVKlWTZEvhlKF3Gh5UkHTbpRTvR/AahVxuch/kaP0f2AN39GDyfqT7Uy3an5QfSo5IzuftTqQrwsWPXP0qbY6jPptz4lnI6qcB0DlRIPQkdqg4Oc7496diVXmRWkWMZGSwyAPlXGST8h0HSCJomvWGposcjpb3BQeJEfKhYk+VcZZ+n6hWhspDHcBFl/Ls0igt13AGf2rDQ8J2ItoJ01O4ZuvNHFyg56cucH+daPSNN1B08O5eR7NeUK00S84GDsPc/qOfal8+P9LLbV2WOo8PWmsSO0twxvvDCxykhWOM7FdwfT1qs03TYNLkSMSuZZ2wxkO2Vz5SBsK1kdjpsVuvNCUVekgAyp9QeufeqJheniyZSzR2nwzBJ1hHJIfLuc7HOT/alG3ii1fgbaOeUbT7/RXa5ObPh29u4LWaCRwYlWNW5AJGHM2xIO2Rn3rBWEKvcqOUdc4zRgheWfTJLF4Le/tWUofCmKcy9wev7GsFNwzPBfyRWCTIwk8sTrnlHbzdD86O/H72vjjwumBb2rsZnyqzZcL2ylEPIPpW5tVCxgAYodcJahIJDDIOWSNijD0I2NES0bmjB71e1d2TWaaJArtcFdoQLFSpUqhBi6GYj8qFvHUeRIR1IJAFFSf8FDfjKIy4jQgM5CjI6ZOP60bpyqVge4m40gWS7vy75J6AZJqRBoeq3LAQ6dP5gMfwiB+9GrReGNL0SEG2tlabYNNIMsdvWrPd5cFzyDsvf5mjJ7/f2oDhquK7gc03gHWrxg0sfgR5wS+xrZ6ZwBptmo+JiN2/fmxj962g3/ANsdPavK23PKHcsAPy5z/Sh5bM5HZYkvJVJZxWioltpI8owApUAD71xo7gzg3IRW5CYYE2Csc/ix+I7VaSuQ/LCnisN/L2+dQtSR+VzdbEBN0OCuSdv3rg5r5NvH9Hq4wLUvsy7FkMJUjBBwD61XaqEt53SKdmKw/wDU8pZvbrstRrji+xsTLZSI5PKVPKhfA6bk9/as/ZFtO09lnnMjO/M0snVidl27Up3dqLxOMX3/AOjPT13yUn4QrWe5s4pGhu544ieXkULv3yftV1YXt680ckl6J4GG+Y8b+1Z8x/CpHKzTQlj5wg5vIMe29WNpdLZWbyXEoeOLMpcZHlG+P6Unbm6UflpDOkk5SXhEDh+Xn1++ZPwm5fH3NFqxP8BD7UHuCMy3LSNzczPzHPvRhsR/AXavY7UeMYxfwkea1XbbJIrtcFdoIOFSpUqhBi4OIzn0rH3en/5rq8MIYBEYO5PoDmtZqDYiyPSsDrWsz6Rc/FWnJ4i5yH3Uj0ovXhKSfHyDZ5RVcvAQWgVsBkBAO2a40JOPKMDoBtWf4a410vXIuXxBbXYGXglbcfI9xV7c6ha2sJlnnjVAM5LACh5RnB013OkXCStM9LbKB5s0mSCMec49s0NuJ/8AFAxXDWugRLMOnxLglc/9R3+fSsFqHFWu6hIVuNRusMd0jYKBv6DFE49XJNWznLLFeAv8ScZado0ZUSoJeyLgu3yH9TWRs+K5tYs7q4uJFiYTnl5m2ij5Vwd/zZzvQ2d2Lsxcsc7l+prweVWyVwD0op6OOUakcllmpWjTX+vQRyeHp8azcrcxnkUEH2Uf1NMPr/jIrS2YflIyBKVB/Y7/AEqjjHPKoGcb7YrxgrzDB27Z6YrU9LBkpyVmsebJjuMWaeHiK3AAdbqJM4/GHxt06A03q+sxXMHwtpJzxyEc5ClfL2G/X3qgSM8jSNuAPLg9TTywctutx4qEMccveueP8XrwyqaXdGdjeyyxOFhE4FWMcmDknGc0VrXaFcUG+BJP4i74GaMFk4aFcelc99PlZnRfsJQrtcFdpeMBUqVKoQhaipa3PL1wcUIOJ8y3zwSlsb5xtijS4BXB6Vg+KtCR5XniU8xHrmjtLKoSpgO5jco9gX3trHHbyMowyjykgHFRVs7i5hjIvGeNh5Q5c/TG4q81LT3ETq4Y7YzUa0gwkEbcwXkPQ9CDtTGabdoBxZHBOLK2xYxxyL182x6DOPrUWGB/GyyEAEnnC7A5rR/5bBGTyIQCd8NXl4PCidIwxHIWwexH9zVt0u5PUbfgpoIk5pgyiTlx+Ibe5FNRwGe8ZCEjCnfG+Djbb71Ljtik4YEAnBw31GKlS2wt5omVCokYs+TzdB/eo0l3L9WkQoIVgvAGbmHhEgYx3phouaectlSckDHUVcrZrPEJireLyELhvf0ptdKcvFNIYypxzIAcnerTVWzPqSU7KuNibdBvvzD+eK9I6Np6x4JZTsOnf61YQW3h6hEoQKiuSAB02qzmtTdMiwoRhxnb3rUmk12Obk5XRM4Zt1t3DRq+SuRk5AOPSizpEjPbrzDfAzWL0DSsKjMMHY71vbOIRRACle5kTGOnBpEkV2lSoAYCpUqVQh5xUS9tfGVh6iptI1cXTKaswuqcOM8T8uMn1zVVDwvIhJCbjaiYyqeoBrz4aH8oFFR25pUDPUg3YNX4dmH5D0qPPw7O3RTuMfvRPMEfdc14NvF+gVtbcjD1YgmHDc7TqeVsZB/++9SpOHJHZQ65xk96JZt4sjyCnPhYv01p7bMrTigbQcOzcipjAAp+PhuQhVK7A7bUQvhov016FtF+msvbkaWrEwVvwwFlyyb1a2nDyrg8u/etWIEG+KcCgdBWJbU5I6Q1oor7PT0iUDGKnooUYFeq7QspOXk7xio+BClSpVRoVKlSqEP/2Q=="/>
          <p:cNvSpPr>
            <a:spLocks noChangeAspect="1" noChangeArrowheads="1"/>
          </p:cNvSpPr>
          <p:nvPr/>
        </p:nvSpPr>
        <p:spPr bwMode="auto">
          <a:xfrm>
            <a:off x="63500" y="-431800"/>
            <a:ext cx="857250" cy="876300"/>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30726" name="Picture 6" descr="http://t2.gstatic.com/images?q=tbn:ANd9GcS48Ffi1PhagHHrB4LL75DU9jMBN59b0pVB58FJRV6-4NdxSwTk"/>
          <p:cNvPicPr>
            <a:picLocks noChangeAspect="1" noChangeArrowheads="1"/>
          </p:cNvPicPr>
          <p:nvPr/>
        </p:nvPicPr>
        <p:blipFill>
          <a:blip r:embed="rId2" cstate="print"/>
          <a:srcRect/>
          <a:stretch>
            <a:fillRect/>
          </a:stretch>
        </p:blipFill>
        <p:spPr bwMode="auto">
          <a:xfrm>
            <a:off x="5940152" y="1412776"/>
            <a:ext cx="2592288" cy="1944216"/>
          </a:xfrm>
          <a:prstGeom prst="rect">
            <a:avLst/>
          </a:prstGeom>
          <a:noFill/>
        </p:spPr>
      </p:pic>
      <p:pic>
        <p:nvPicPr>
          <p:cNvPr id="30728" name="Picture 8" descr="http://t3.gstatic.com/images?q=tbn:ANd9GcTg2Fh29JaA9vNa0jmJfbkIPMghd9A5rM8sxWOK_W2dvanLFAPzmg"/>
          <p:cNvPicPr>
            <a:picLocks noChangeAspect="1" noChangeArrowheads="1"/>
          </p:cNvPicPr>
          <p:nvPr/>
        </p:nvPicPr>
        <p:blipFill>
          <a:blip r:embed="rId3" cstate="print"/>
          <a:srcRect/>
          <a:stretch>
            <a:fillRect/>
          </a:stretch>
        </p:blipFill>
        <p:spPr bwMode="auto">
          <a:xfrm>
            <a:off x="5940152" y="3501008"/>
            <a:ext cx="2610991" cy="302433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4" presetClass="entr" presetSubtype="0" fill="hold" nodeType="clickEffect">
                                  <p:stCondLst>
                                    <p:cond delay="0"/>
                                  </p:stCondLst>
                                  <p:childTnLst>
                                    <p:set>
                                      <p:cBhvr>
                                        <p:cTn id="18" dur="1" fill="hold">
                                          <p:stCondLst>
                                            <p:cond delay="0"/>
                                          </p:stCondLst>
                                        </p:cTn>
                                        <p:tgtEl>
                                          <p:spTgt spid="30726"/>
                                        </p:tgtEl>
                                        <p:attrNameLst>
                                          <p:attrName>style.visibility</p:attrName>
                                        </p:attrNameLst>
                                      </p:cBhvr>
                                      <p:to>
                                        <p:strVal val="visible"/>
                                      </p:to>
                                    </p:set>
                                    <p:anim to="" calcmode="lin" valueType="num">
                                      <p:cBhvr>
                                        <p:cTn id="19" dur="1" fill="hold"/>
                                        <p:tgtEl>
                                          <p:spTgt spid="30726"/>
                                        </p:tgtEl>
                                        <p:attrNameLst>
                                          <p:attrName/>
                                        </p:attrNameLst>
                                      </p:cBhvr>
                                    </p:anim>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nodeType="clickEffect">
                                  <p:stCondLst>
                                    <p:cond delay="0"/>
                                  </p:stCondLst>
                                  <p:childTnLst>
                                    <p:set>
                                      <p:cBhvr>
                                        <p:cTn id="23" dur="1" fill="hold">
                                          <p:stCondLst>
                                            <p:cond delay="0"/>
                                          </p:stCondLst>
                                        </p:cTn>
                                        <p:tgtEl>
                                          <p:spTgt spid="30728"/>
                                        </p:tgtEl>
                                        <p:attrNameLst>
                                          <p:attrName>style.visibility</p:attrName>
                                        </p:attrNameLst>
                                      </p:cBhvr>
                                      <p:to>
                                        <p:strVal val="visible"/>
                                      </p:to>
                                    </p:set>
                                    <p:anim to="" calcmode="lin" valueType="num">
                                      <p:cBhvr>
                                        <p:cTn id="24" dur="1" fill="hold"/>
                                        <p:tgtEl>
                                          <p:spTgt spid="30728"/>
                                        </p:tgtEl>
                                        <p:attrNameLst>
                                          <p:attrName/>
                                        </p:attrNameLst>
                                      </p:cBhvr>
                                    </p:anim>
                                  </p:childTnLst>
                                </p:cTn>
                              </p:par>
                            </p:childTnLst>
                          </p:cTn>
                        </p:par>
                      </p:childTnLst>
                    </p:cTn>
                  </p:par>
                  <p:par>
                    <p:cTn id="25" fill="hold">
                      <p:stCondLst>
                        <p:cond delay="indefinite"/>
                      </p:stCondLst>
                      <p:childTnLst>
                        <p:par>
                          <p:cTn id="26" fill="hold">
                            <p:stCondLst>
                              <p:cond delay="0"/>
                            </p:stCondLst>
                            <p:childTnLst>
                              <p:par>
                                <p:cTn id="27" presetID="24" presetClass="entr" presetSubtype="0"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 to="" calcmode="lin" valueType="num">
                                      <p:cBhvr>
                                        <p:cTn id="29"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a:solidFill>
            <a:srgbClr val="FFC000"/>
          </a:solidFill>
        </p:spPr>
        <p:txBody>
          <a:bodyPr>
            <a:normAutofit fontScale="92500" lnSpcReduction="10000"/>
          </a:bodyPr>
          <a:lstStyle/>
          <a:p>
            <a:pPr algn="ctr">
              <a:buNone/>
            </a:pPr>
            <a:r>
              <a:rPr lang="es-CO" dirty="0" smtClean="0">
                <a:solidFill>
                  <a:srgbClr val="0070C0"/>
                </a:solidFill>
              </a:rPr>
              <a:t>    Debemos presentar el té, el café, el tabaco y el alcohol como complacencias </a:t>
            </a:r>
            <a:r>
              <a:rPr lang="es-CO" u="sng" dirty="0" smtClean="0">
                <a:solidFill>
                  <a:srgbClr val="0070C0"/>
                </a:solidFill>
              </a:rPr>
              <a:t>PECAMINOSAS</a:t>
            </a:r>
            <a:r>
              <a:rPr lang="es-CO" dirty="0" smtClean="0"/>
              <a:t>. No podemos colocar en el mismo plano la </a:t>
            </a:r>
            <a:r>
              <a:rPr lang="es-CO" u="sng" dirty="0" smtClean="0"/>
              <a:t>CARNE</a:t>
            </a:r>
            <a:r>
              <a:rPr lang="es-CO" dirty="0" smtClean="0"/>
              <a:t>, los </a:t>
            </a:r>
            <a:r>
              <a:rPr lang="es-CO" u="sng" dirty="0" smtClean="0"/>
              <a:t>HUEVOS</a:t>
            </a:r>
            <a:r>
              <a:rPr lang="es-CO" dirty="0" smtClean="0"/>
              <a:t>, la </a:t>
            </a:r>
            <a:r>
              <a:rPr lang="es-CO" u="sng" dirty="0" smtClean="0"/>
              <a:t>MANTEQUILLA</a:t>
            </a:r>
            <a:r>
              <a:rPr lang="es-CO" dirty="0" smtClean="0"/>
              <a:t>, el </a:t>
            </a:r>
            <a:r>
              <a:rPr lang="es-CO" u="sng" dirty="0" smtClean="0"/>
              <a:t>QUESO</a:t>
            </a:r>
            <a:r>
              <a:rPr lang="es-CO" dirty="0" smtClean="0"/>
              <a:t> y alimentos semejantes que se sirven sobre la mesa.</a:t>
            </a:r>
          </a:p>
          <a:p>
            <a:endParaRPr lang="es-CO" dirty="0" smtClean="0"/>
          </a:p>
          <a:p>
            <a:pPr algn="ctr">
              <a:buNone/>
            </a:pPr>
            <a:r>
              <a:rPr lang="es-CO" dirty="0" smtClean="0"/>
              <a:t>    </a:t>
            </a:r>
            <a:r>
              <a:rPr lang="es-CO" u="sng" dirty="0" smtClean="0"/>
              <a:t>ESTAS COSAS NO DEBEN DESTACARSE COMO SI FUERAN LO PRINCIPAL DE NUESTRA OBRA</a:t>
            </a:r>
            <a:r>
              <a:rPr lang="es-CO" dirty="0" smtClean="0"/>
              <a:t>. Las cosas antes mencionadas -</a:t>
            </a:r>
            <a:r>
              <a:rPr lang="es-CO" u="sng" dirty="0" smtClean="0">
                <a:solidFill>
                  <a:srgbClr val="0070C0"/>
                </a:solidFill>
              </a:rPr>
              <a:t>el té, el café, el tabaco, la cerveza, el vino y todas las bebidas alcohólicas-</a:t>
            </a:r>
            <a:r>
              <a:rPr lang="es-CO" dirty="0" smtClean="0"/>
              <a:t> no deben tomarse [ni] </a:t>
            </a:r>
            <a:r>
              <a:rPr lang="es-CO" b="1" u="sng" dirty="0" smtClean="0"/>
              <a:t>moderadamente</a:t>
            </a:r>
            <a:r>
              <a:rPr lang="es-CO" dirty="0" smtClean="0"/>
              <a:t>, sino que deben ser descartadas.-</a:t>
            </a:r>
            <a:r>
              <a:rPr lang="es-CO" dirty="0" smtClean="0">
                <a:solidFill>
                  <a:srgbClr val="FF0000"/>
                </a:solidFill>
              </a:rPr>
              <a:t>3MS 328 (1881).</a:t>
            </a:r>
            <a:r>
              <a:rPr lang="es-CO" dirty="0" smtClean="0"/>
              <a:t> </a:t>
            </a:r>
          </a:p>
          <a:p>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solidFill>
            <a:srgbClr val="FFC000"/>
          </a:solidFill>
        </p:spPr>
        <p:txBody>
          <a:bodyPr>
            <a:normAutofit/>
          </a:bodyPr>
          <a:lstStyle/>
          <a:p>
            <a:pPr algn="ctr">
              <a:buNone/>
            </a:pPr>
            <a:r>
              <a:rPr lang="es-CO" dirty="0" smtClean="0"/>
              <a:t>   </a:t>
            </a:r>
          </a:p>
          <a:p>
            <a:pPr algn="ctr">
              <a:buNone/>
            </a:pPr>
            <a:endParaRPr lang="es-CO" dirty="0" smtClean="0"/>
          </a:p>
          <a:p>
            <a:pPr algn="ctr">
              <a:buNone/>
            </a:pPr>
            <a:endParaRPr lang="es-CO" dirty="0" smtClean="0"/>
          </a:p>
          <a:p>
            <a:pPr algn="ctr">
              <a:buNone/>
            </a:pPr>
            <a:r>
              <a:rPr lang="es-CO" dirty="0" smtClean="0"/>
              <a:t>La verdadera temperancia nos enseña dos cosas.</a:t>
            </a:r>
          </a:p>
          <a:p>
            <a:pPr marL="514350" indent="-514350">
              <a:buAutoNum type="arabicParenR"/>
            </a:pPr>
            <a:r>
              <a:rPr lang="es-CO" dirty="0" smtClean="0"/>
              <a:t>A </a:t>
            </a:r>
            <a:r>
              <a:rPr lang="es-CO" u="sng" dirty="0" smtClean="0">
                <a:solidFill>
                  <a:srgbClr val="0070C0"/>
                </a:solidFill>
              </a:rPr>
              <a:t>abstenernos por completo de todo lo perjudicial</a:t>
            </a:r>
            <a:r>
              <a:rPr lang="es-CO" dirty="0" smtClean="0"/>
              <a:t>, y.</a:t>
            </a:r>
          </a:p>
          <a:p>
            <a:pPr marL="514350" indent="-514350">
              <a:buAutoNum type="arabicParenR"/>
            </a:pPr>
            <a:r>
              <a:rPr lang="es-CO" dirty="0" smtClean="0"/>
              <a:t> A usar </a:t>
            </a:r>
            <a:r>
              <a:rPr lang="es-CO" u="sng" dirty="0" smtClean="0">
                <a:solidFill>
                  <a:srgbClr val="0070C0"/>
                </a:solidFill>
              </a:rPr>
              <a:t>cuerdamente lo que es saludable</a:t>
            </a:r>
            <a:r>
              <a:rPr lang="es-CO" dirty="0" smtClean="0"/>
              <a:t>.-</a:t>
            </a:r>
            <a:r>
              <a:rPr lang="es-CO" dirty="0" smtClean="0">
                <a:solidFill>
                  <a:srgbClr val="FF0000"/>
                </a:solidFill>
              </a:rPr>
              <a:t>PP 605 (1890). </a:t>
            </a:r>
          </a:p>
          <a:p>
            <a:pPr algn="ctr">
              <a:buNone/>
            </a:pPr>
            <a:r>
              <a:rPr lang="es-CO" dirty="0" smtClean="0"/>
              <a:t>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 to="" calcmode="lin" valueType="num">
                                      <p:cBhvr>
                                        <p:cTn id="12" dur="1" fill="hold"/>
                                        <p:tgtEl>
                                          <p:spTgt spid="3">
                                            <p:txEl>
                                              <p:pRg st="3" end="3"/>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to="" calcmode="lin" valueType="num">
                                      <p:cBhvr>
                                        <p:cTn id="22"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a:gradFill>
            <a:gsLst>
              <a:gs pos="64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2500" lnSpcReduction="20000"/>
          </a:bodyPr>
          <a:lstStyle/>
          <a:p>
            <a:pPr algn="ctr">
              <a:buNone/>
            </a:pPr>
            <a:r>
              <a:rPr lang="es-CO" u="sng" dirty="0" smtClean="0">
                <a:solidFill>
                  <a:srgbClr val="FF0000"/>
                </a:solidFill>
              </a:rPr>
              <a:t>El remanente debe practicar Los ocho remedios naturales</a:t>
            </a:r>
          </a:p>
          <a:p>
            <a:pPr>
              <a:buNone/>
            </a:pPr>
            <a:r>
              <a:rPr lang="es-CO" dirty="0" smtClean="0"/>
              <a:t>1) El aire puro,</a:t>
            </a:r>
          </a:p>
          <a:p>
            <a:pPr>
              <a:buNone/>
            </a:pPr>
            <a:r>
              <a:rPr lang="es-CO" dirty="0" smtClean="0"/>
              <a:t>2) El sol,</a:t>
            </a:r>
          </a:p>
          <a:p>
            <a:pPr>
              <a:buNone/>
            </a:pPr>
            <a:r>
              <a:rPr lang="es-CO" dirty="0" smtClean="0"/>
              <a:t>3) La abstinencia (de todo lo perjudicial, y evitar el exceso de las cosas permitidas). </a:t>
            </a:r>
          </a:p>
          <a:p>
            <a:pPr>
              <a:buNone/>
            </a:pPr>
            <a:r>
              <a:rPr lang="es-CO" dirty="0" smtClean="0"/>
              <a:t>4) El descanso,</a:t>
            </a:r>
          </a:p>
          <a:p>
            <a:pPr>
              <a:buNone/>
            </a:pPr>
            <a:r>
              <a:rPr lang="es-CO" dirty="0" smtClean="0"/>
              <a:t>5) El ejercicio,</a:t>
            </a:r>
          </a:p>
          <a:p>
            <a:pPr>
              <a:buNone/>
            </a:pPr>
            <a:r>
              <a:rPr lang="es-CO" dirty="0" smtClean="0"/>
              <a:t>6) Un régimen alimenticio conveniente,</a:t>
            </a:r>
          </a:p>
          <a:p>
            <a:pPr>
              <a:buNone/>
            </a:pPr>
            <a:r>
              <a:rPr lang="es-CO" dirty="0" smtClean="0"/>
              <a:t>7) El agua y</a:t>
            </a:r>
          </a:p>
          <a:p>
            <a:pPr>
              <a:buNone/>
            </a:pPr>
            <a:r>
              <a:rPr lang="es-CO" dirty="0" smtClean="0"/>
              <a:t>8)  La confianza en el poder divino son los verdaderos remedios.-</a:t>
            </a:r>
            <a:r>
              <a:rPr lang="es-CO" dirty="0" smtClean="0">
                <a:solidFill>
                  <a:srgbClr val="FF0000"/>
                </a:solidFill>
              </a:rPr>
              <a:t>MC 89 (1905). </a:t>
            </a:r>
          </a:p>
          <a:p>
            <a:endParaRPr lang="es-CO" dirty="0"/>
          </a:p>
        </p:txBody>
      </p:sp>
      <p:pic>
        <p:nvPicPr>
          <p:cNvPr id="1026" name="Picture 2" descr="http://t0.gstatic.com/images?q=tbn:ANd9GcSczZxmAIfzlapEVKJ1bsV9HRujPuKRU1Uz6D3T_v78SK0HIBCG"/>
          <p:cNvPicPr>
            <a:picLocks noChangeAspect="1" noChangeArrowheads="1"/>
          </p:cNvPicPr>
          <p:nvPr/>
        </p:nvPicPr>
        <p:blipFill>
          <a:blip r:embed="rId2" cstate="print"/>
          <a:srcRect/>
          <a:stretch>
            <a:fillRect/>
          </a:stretch>
        </p:blipFill>
        <p:spPr bwMode="auto">
          <a:xfrm>
            <a:off x="7308304" y="1052736"/>
            <a:ext cx="1226071" cy="108012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to="" calcmode="lin" valueType="num">
                                      <p:cBhvr>
                                        <p:cTn id="7" dur="1" fill="hold"/>
                                        <p:tgtEl>
                                          <p:spTgt spid="102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to="" calcmode="lin" valueType="num">
                                      <p:cBhvr>
                                        <p:cTn id="32" dur="1" fill="hold"/>
                                        <p:tgtEl>
                                          <p:spTgt spid="3">
                                            <p:txEl>
                                              <p:pRg st="3" end="3"/>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to="" calcmode="lin" valueType="num">
                                      <p:cBhvr>
                                        <p:cTn id="37" dur="1" fill="hold"/>
                                        <p:tgtEl>
                                          <p:spTgt spid="3">
                                            <p:txEl>
                                              <p:pRg st="4" end="4"/>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to="" calcmode="lin" valueType="num">
                                      <p:cBhvr>
                                        <p:cTn id="42" dur="1" fill="hold"/>
                                        <p:tgtEl>
                                          <p:spTgt spid="3">
                                            <p:txEl>
                                              <p:pRg st="5" end="5"/>
                                            </p:txEl>
                                          </p:spTgt>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 to="" calcmode="lin" valueType="num">
                                      <p:cBhvr>
                                        <p:cTn id="47" dur="1" fill="hold"/>
                                        <p:tgtEl>
                                          <p:spTgt spid="3">
                                            <p:txEl>
                                              <p:pRg st="6" end="6"/>
                                            </p:txEl>
                                          </p:spTgt>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grpId="0"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 to="" calcmode="lin" valueType="num">
                                      <p:cBhvr>
                                        <p:cTn id="52" dur="1" fill="hold"/>
                                        <p:tgtEl>
                                          <p:spTgt spid="3">
                                            <p:txEl>
                                              <p:pRg st="7" end="7"/>
                                            </p:txEl>
                                          </p:spTgt>
                                        </p:tgtEl>
                                        <p:attrNameLst>
                                          <p:attrName/>
                                        </p:attrNameLst>
                                      </p:cBhvr>
                                    </p:anim>
                                  </p:childTnLst>
                                </p:cTn>
                              </p:par>
                            </p:childTnLst>
                          </p:cTn>
                        </p:par>
                      </p:childTnLst>
                    </p:cTn>
                  </p:par>
                  <p:par>
                    <p:cTn id="53" fill="hold">
                      <p:stCondLst>
                        <p:cond delay="indefinite"/>
                      </p:stCondLst>
                      <p:childTnLst>
                        <p:par>
                          <p:cTn id="54" fill="hold">
                            <p:stCondLst>
                              <p:cond delay="0"/>
                            </p:stCondLst>
                            <p:childTnLst>
                              <p:par>
                                <p:cTn id="55" presetID="24" presetClass="entr" presetSubtype="0" fill="hold" grpId="0" nodeType="clickEffect">
                                  <p:stCondLst>
                                    <p:cond delay="0"/>
                                  </p:stCondLst>
                                  <p:childTnLst>
                                    <p:set>
                                      <p:cBhvr>
                                        <p:cTn id="56" dur="1" fill="hold">
                                          <p:stCondLst>
                                            <p:cond delay="0"/>
                                          </p:stCondLst>
                                        </p:cTn>
                                        <p:tgtEl>
                                          <p:spTgt spid="3">
                                            <p:txEl>
                                              <p:pRg st="8" end="8"/>
                                            </p:txEl>
                                          </p:spTgt>
                                        </p:tgtEl>
                                        <p:attrNameLst>
                                          <p:attrName>style.visibility</p:attrName>
                                        </p:attrNameLst>
                                      </p:cBhvr>
                                      <p:to>
                                        <p:strVal val="visible"/>
                                      </p:to>
                                    </p:set>
                                    <p:anim to="" calcmode="lin" valueType="num">
                                      <p:cBhvr>
                                        <p:cTn id="57" dur="1" fill="hold"/>
                                        <p:tgtEl>
                                          <p:spTgt spid="3">
                                            <p:txEl>
                                              <p:pRg st="8" end="8"/>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4752528" cy="6192688"/>
          </a:xfrm>
        </p:spPr>
        <p:txBody>
          <a:bodyPr>
            <a:normAutofit fontScale="92500" lnSpcReduction="10000"/>
          </a:bodyPr>
          <a:lstStyle/>
          <a:p>
            <a:pPr>
              <a:buNone/>
            </a:pPr>
            <a:r>
              <a:rPr lang="es-CO" dirty="0" smtClean="0"/>
              <a:t>    </a:t>
            </a:r>
          </a:p>
          <a:p>
            <a:pPr algn="ctr">
              <a:buNone/>
            </a:pPr>
            <a:r>
              <a:rPr lang="es-CO" dirty="0" smtClean="0"/>
              <a:t>    </a:t>
            </a:r>
            <a:r>
              <a:rPr lang="es-CO" dirty="0" smtClean="0">
                <a:solidFill>
                  <a:srgbClr val="0070C0"/>
                </a:solidFill>
              </a:rPr>
              <a:t>Lo perjudicial para la salud, no sólo reduce el vigor físico, sino que tiende a debilitar las facultades intelectuales y morales.</a:t>
            </a:r>
          </a:p>
          <a:p>
            <a:endParaRPr lang="es-CO" dirty="0" smtClean="0"/>
          </a:p>
          <a:p>
            <a:pPr algn="ctr">
              <a:buNone/>
            </a:pPr>
            <a:r>
              <a:rPr lang="es-CO" dirty="0" smtClean="0"/>
              <a:t>   Al ceder a cualquier práctica antihigiénica dificultamos la tarea de discernir entre el bien y el mal, y nos inhabilitamos para resistir el mal.-</a:t>
            </a:r>
            <a:r>
              <a:rPr lang="es-CO" dirty="0" smtClean="0">
                <a:solidFill>
                  <a:srgbClr val="FF0000"/>
                </a:solidFill>
              </a:rPr>
              <a:t>MC 90 (escrito en 1905). </a:t>
            </a:r>
          </a:p>
        </p:txBody>
      </p:sp>
      <p:pic>
        <p:nvPicPr>
          <p:cNvPr id="20482" name="Picture 2" descr="http://t2.gstatic.com/images?q=tbn:ANd9GcTRpsjXWLvtJ1pWYuqQutxuKMMHDLk6DF-U5igKriYs_sx6aCTV"/>
          <p:cNvPicPr>
            <a:picLocks noChangeAspect="1" noChangeArrowheads="1"/>
          </p:cNvPicPr>
          <p:nvPr/>
        </p:nvPicPr>
        <p:blipFill>
          <a:blip r:embed="rId2" cstate="print"/>
          <a:srcRect/>
          <a:stretch>
            <a:fillRect/>
          </a:stretch>
        </p:blipFill>
        <p:spPr bwMode="auto">
          <a:xfrm>
            <a:off x="5364088" y="1340768"/>
            <a:ext cx="3528392" cy="424847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048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to="" calcmode="lin" valueType="num">
                                      <p:cBhvr>
                                        <p:cTn id="21"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1"/>
            <a:ext cx="8229600" cy="720079"/>
          </a:xfrm>
        </p:spPr>
        <p:txBody>
          <a:bodyPr>
            <a:normAutofit fontScale="92500" lnSpcReduction="20000"/>
          </a:bodyPr>
          <a:lstStyle/>
          <a:p>
            <a:pPr>
              <a:buNone/>
            </a:pPr>
            <a:r>
              <a:rPr lang="es-CO" sz="5100" b="1" dirty="0" smtClean="0">
                <a:solidFill>
                  <a:srgbClr val="FF0000"/>
                </a:solidFill>
              </a:rPr>
              <a:t>               </a:t>
            </a:r>
            <a:r>
              <a:rPr lang="es-CO" sz="3600" b="1" u="sng" dirty="0" smtClean="0">
                <a:solidFill>
                  <a:srgbClr val="FF0000"/>
                </a:solidFill>
              </a:rPr>
              <a:t>Volved a la dieta original </a:t>
            </a:r>
          </a:p>
        </p:txBody>
      </p:sp>
      <p:sp>
        <p:nvSpPr>
          <p:cNvPr id="4" name="3 Rectángulo"/>
          <p:cNvSpPr/>
          <p:nvPr/>
        </p:nvSpPr>
        <p:spPr>
          <a:xfrm>
            <a:off x="395536" y="1268760"/>
            <a:ext cx="5040560" cy="5016758"/>
          </a:xfrm>
          <a:prstGeom prst="rect">
            <a:avLst/>
          </a:prstGeom>
          <a:solidFill>
            <a:srgbClr val="FFC000"/>
          </a:solidFill>
        </p:spPr>
        <p:txBody>
          <a:bodyPr wrap="square">
            <a:spAutoFit/>
          </a:bodyPr>
          <a:lstStyle/>
          <a:p>
            <a:pPr algn="ctr">
              <a:buNone/>
            </a:pPr>
            <a:r>
              <a:rPr lang="es-CO" sz="4000" dirty="0" smtClean="0"/>
              <a:t>Dios está tratando de conducirnos de vuelta, paso a paso, a su designio original, a saber, que el hombre debiera subsistir en base a los productos naturales de la tierra. </a:t>
            </a:r>
          </a:p>
        </p:txBody>
      </p:sp>
      <p:pic>
        <p:nvPicPr>
          <p:cNvPr id="67586" name="Picture 2" descr="http://t1.gstatic.com/images?q=tbn:ANd9GcQiC3BYiCaOSxwTOTbH9OlU43LzmIBIDHa4qYhVjh6TMGuDXXvu"/>
          <p:cNvPicPr>
            <a:picLocks noChangeAspect="1" noChangeArrowheads="1"/>
          </p:cNvPicPr>
          <p:nvPr/>
        </p:nvPicPr>
        <p:blipFill>
          <a:blip r:embed="rId2" cstate="print"/>
          <a:srcRect/>
          <a:stretch>
            <a:fillRect/>
          </a:stretch>
        </p:blipFill>
        <p:spPr bwMode="auto">
          <a:xfrm>
            <a:off x="5652120" y="1268760"/>
            <a:ext cx="3096344" cy="1728192"/>
          </a:xfrm>
          <a:prstGeom prst="rect">
            <a:avLst/>
          </a:prstGeom>
          <a:noFill/>
        </p:spPr>
      </p:pic>
      <p:pic>
        <p:nvPicPr>
          <p:cNvPr id="67590" name="Picture 6" descr="http://t1.gstatic.com/images?q=tbn:ANd9GcRag1moNBZbPz1MqPyPWEDM5H7DUGmwyuqxmv3S-_Ibh4XT34CNWQ"/>
          <p:cNvPicPr>
            <a:picLocks noChangeAspect="1" noChangeArrowheads="1"/>
          </p:cNvPicPr>
          <p:nvPr/>
        </p:nvPicPr>
        <p:blipFill>
          <a:blip r:embed="rId3" cstate="print"/>
          <a:srcRect/>
          <a:stretch>
            <a:fillRect/>
          </a:stretch>
        </p:blipFill>
        <p:spPr bwMode="auto">
          <a:xfrm>
            <a:off x="5652120" y="3140968"/>
            <a:ext cx="2952328" cy="2629273"/>
          </a:xfrm>
          <a:prstGeom prst="rect">
            <a:avLst/>
          </a:prstGeom>
          <a:noFill/>
        </p:spPr>
      </p:pic>
      <p:sp>
        <p:nvSpPr>
          <p:cNvPr id="9" name="8 Rectángulo"/>
          <p:cNvSpPr/>
          <p:nvPr/>
        </p:nvSpPr>
        <p:spPr>
          <a:xfrm>
            <a:off x="5796136" y="5877272"/>
            <a:ext cx="2880320" cy="707886"/>
          </a:xfrm>
          <a:prstGeom prst="rect">
            <a:avLst/>
          </a:prstGeom>
          <a:solidFill>
            <a:srgbClr val="002060"/>
          </a:solidFill>
        </p:spPr>
        <p:txBody>
          <a:bodyPr wrap="square">
            <a:spAutoFit/>
          </a:bodyPr>
          <a:lstStyle/>
          <a:p>
            <a:pPr algn="ctr"/>
            <a:r>
              <a:rPr lang="es-CO" sz="2000" b="1" dirty="0" smtClean="0">
                <a:solidFill>
                  <a:schemeClr val="bg1"/>
                </a:solidFill>
              </a:rPr>
              <a:t>Piensa por un momento ¡Cuanto nos ama Dios!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67586"/>
                                        </p:tgtEl>
                                        <p:attrNameLst>
                                          <p:attrName>style.visibility</p:attrName>
                                        </p:attrNameLst>
                                      </p:cBhvr>
                                      <p:to>
                                        <p:strVal val="visible"/>
                                      </p:to>
                                    </p:set>
                                    <p:anim to="" calcmode="lin" valueType="num">
                                      <p:cBhvr>
                                        <p:cTn id="12" dur="1" fill="hold"/>
                                        <p:tgtEl>
                                          <p:spTgt spid="6758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to="" calcmode="lin" valueType="num">
                                      <p:cBhvr>
                                        <p:cTn id="17" dur="1" fill="hold"/>
                                        <p:tgtEl>
                                          <p:spTgt spid="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67590"/>
                                        </p:tgtEl>
                                        <p:attrNameLst>
                                          <p:attrName>style.visibility</p:attrName>
                                        </p:attrNameLst>
                                      </p:cBhvr>
                                      <p:to>
                                        <p:strVal val="visible"/>
                                      </p:to>
                                    </p:set>
                                    <p:anim to="" calcmode="lin" valueType="num">
                                      <p:cBhvr>
                                        <p:cTn id="22" dur="1" fill="hold"/>
                                        <p:tgtEl>
                                          <p:spTgt spid="67590"/>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to="" calcmode="lin" valueType="num">
                                      <p:cBhvr>
                                        <p:cTn id="27" dur="1" fill="hold"/>
                                        <p:tgtEl>
                                          <p:spTgt spid="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5832648" cy="5976664"/>
          </a:xfrm>
          <a:solidFill>
            <a:schemeClr val="accent1">
              <a:lumMod val="20000"/>
              <a:lumOff val="80000"/>
            </a:schemeClr>
          </a:solidFill>
        </p:spPr>
        <p:txBody>
          <a:bodyPr>
            <a:normAutofit/>
          </a:bodyPr>
          <a:lstStyle/>
          <a:p>
            <a:pPr algn="ctr">
              <a:buNone/>
            </a:pPr>
            <a:r>
              <a:rPr lang="es-CO" dirty="0" smtClean="0"/>
              <a:t>     El consumo de carne con el tiempo será eliminado entre aquello que están esperando la venida del Señor; la carne dejará de formar parte de su dieta. </a:t>
            </a:r>
          </a:p>
          <a:p>
            <a:pPr algn="ctr">
              <a:buNone/>
            </a:pPr>
            <a:r>
              <a:rPr lang="es-CO" dirty="0" smtClean="0"/>
              <a:t>    Debiéramos mantener este objetivo en vista y tratar de trabajar firmemente en esa dirección.-</a:t>
            </a:r>
            <a:r>
              <a:rPr lang="es-CO" dirty="0" smtClean="0">
                <a:solidFill>
                  <a:srgbClr val="FF0000"/>
                </a:solidFill>
              </a:rPr>
              <a:t>CH 450 (1890). </a:t>
            </a:r>
          </a:p>
        </p:txBody>
      </p:sp>
      <p:pic>
        <p:nvPicPr>
          <p:cNvPr id="21510" name="Picture 6" descr="http://www.perspectivaciudadana.com/images/080607/vegetarianos.jpg"/>
          <p:cNvPicPr>
            <a:picLocks noChangeAspect="1" noChangeArrowheads="1"/>
          </p:cNvPicPr>
          <p:nvPr/>
        </p:nvPicPr>
        <p:blipFill>
          <a:blip r:embed="rId2" cstate="print"/>
          <a:srcRect/>
          <a:stretch>
            <a:fillRect/>
          </a:stretch>
        </p:blipFill>
        <p:spPr bwMode="auto">
          <a:xfrm>
            <a:off x="6156176" y="3356992"/>
            <a:ext cx="2736304" cy="2630810"/>
          </a:xfrm>
          <a:prstGeom prst="rect">
            <a:avLst/>
          </a:prstGeom>
          <a:noFill/>
        </p:spPr>
      </p:pic>
      <p:pic>
        <p:nvPicPr>
          <p:cNvPr id="26626" name="Picture 2" descr="http://comoalargartupena.files.wordpress.com/2011/07/keimlingfaces.jpg?w=450&amp;h=286"/>
          <p:cNvPicPr>
            <a:picLocks noChangeAspect="1" noChangeArrowheads="1"/>
          </p:cNvPicPr>
          <p:nvPr/>
        </p:nvPicPr>
        <p:blipFill>
          <a:blip r:embed="rId3" cstate="print"/>
          <a:srcRect/>
          <a:stretch>
            <a:fillRect/>
          </a:stretch>
        </p:blipFill>
        <p:spPr bwMode="auto">
          <a:xfrm>
            <a:off x="6300192" y="332656"/>
            <a:ext cx="2558058" cy="272415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6626"/>
                                        </p:tgtEl>
                                        <p:attrNameLst>
                                          <p:attrName>style.visibility</p:attrName>
                                        </p:attrNameLst>
                                      </p:cBhvr>
                                      <p:to>
                                        <p:strVal val="visible"/>
                                      </p:to>
                                    </p:set>
                                    <p:anim to="" calcmode="lin" valueType="num">
                                      <p:cBhvr>
                                        <p:cTn id="7" dur="1" fill="hold"/>
                                        <p:tgtEl>
                                          <p:spTgt spid="2662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1510"/>
                                        </p:tgtEl>
                                        <p:attrNameLst>
                                          <p:attrName>style.visibility</p:attrName>
                                        </p:attrNameLst>
                                      </p:cBhvr>
                                      <p:to>
                                        <p:strVal val="visible"/>
                                      </p:to>
                                    </p:set>
                                    <p:anim to="" calcmode="lin" valueType="num">
                                      <p:cBhvr>
                                        <p:cTn id="22" dur="1" fill="hold"/>
                                        <p:tgtEl>
                                          <p:spTgt spid="21510"/>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 calcmode="lin" valueType="num">
                                      <p:cBhvr additive="base">
                                        <p:cTn id="2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accent2">
            <a:lumMod val="75000"/>
          </a:schemeClr>
        </a:solidFill>
        <a:effectLst/>
      </p:bgPr>
    </p:bg>
    <p:spTree>
      <p:nvGrpSpPr>
        <p:cNvPr id="1" name=""/>
        <p:cNvGrpSpPr/>
        <p:nvPr/>
      </p:nvGrpSpPr>
      <p:grpSpPr>
        <a:xfrm>
          <a:off x="0" y="0"/>
          <a:ext cx="0" cy="0"/>
          <a:chOff x="0" y="0"/>
          <a:chExt cx="0" cy="0"/>
        </a:xfrm>
      </p:grpSpPr>
      <p:pic>
        <p:nvPicPr>
          <p:cNvPr id="4" name="Picture 2" descr="http://t2.gstatic.com/images?q=tbn:ANd9GcRLq1EGfn76q8xyTlyCAVmCgfCTiL6-kH3yBXWZz1XR939OrdBDdg"/>
          <p:cNvPicPr>
            <a:picLocks noGrp="1" noChangeAspect="1" noChangeArrowheads="1"/>
          </p:cNvPicPr>
          <p:nvPr>
            <p:ph idx="1"/>
          </p:nvPr>
        </p:nvPicPr>
        <p:blipFill>
          <a:blip r:embed="rId2" cstate="print"/>
          <a:srcRect/>
          <a:stretch>
            <a:fillRect/>
          </a:stretch>
        </p:blipFill>
        <p:spPr bwMode="auto">
          <a:xfrm>
            <a:off x="6012160" y="332656"/>
            <a:ext cx="2880320" cy="3168352"/>
          </a:xfrm>
          <a:prstGeom prst="rect">
            <a:avLst/>
          </a:prstGeom>
          <a:noFill/>
        </p:spPr>
      </p:pic>
      <p:sp>
        <p:nvSpPr>
          <p:cNvPr id="5" name="4 Rectángulo"/>
          <p:cNvSpPr/>
          <p:nvPr/>
        </p:nvSpPr>
        <p:spPr>
          <a:xfrm>
            <a:off x="0" y="0"/>
            <a:ext cx="6012160" cy="6863417"/>
          </a:xfrm>
          <a:prstGeom prst="rect">
            <a:avLst/>
          </a:prstGeom>
          <a:solidFill>
            <a:schemeClr val="accent2">
              <a:lumMod val="20000"/>
              <a:lumOff val="80000"/>
            </a:schemeClr>
          </a:solidFill>
        </p:spPr>
        <p:txBody>
          <a:bodyPr wrap="square">
            <a:spAutoFit/>
          </a:bodyPr>
          <a:lstStyle/>
          <a:p>
            <a:pPr algn="ctr"/>
            <a:r>
              <a:rPr lang="es-CO" sz="4000" b="1" dirty="0" smtClean="0"/>
              <a:t>Un vegetariano dice: “Rehúso comer los animales porque no puedo nutrirme con el sufrimiento y la muerte de otras criaturas.</a:t>
            </a:r>
          </a:p>
          <a:p>
            <a:pPr algn="ctr"/>
            <a:endParaRPr lang="es-CO" sz="4000" b="1" dirty="0" smtClean="0"/>
          </a:p>
          <a:p>
            <a:pPr algn="ctr"/>
            <a:r>
              <a:rPr lang="es-CO" sz="4000" b="1" dirty="0" smtClean="0"/>
              <a:t> Lo rehúso porque yo he sufrido tanto que puedo sentir el dolor de los demás cuando recuerdo el mío</a:t>
            </a:r>
            <a:endParaRPr lang="es-CO" sz="4000" dirty="0"/>
          </a:p>
        </p:txBody>
      </p:sp>
      <p:pic>
        <p:nvPicPr>
          <p:cNvPr id="6" name="Picture 4" descr="http://t1.gstatic.com/images?q=tbn:ANd9GcQdQyA6tZyBB75o54Pt50y7PDYKiVMCTmtiSsG1aLHAJ7pyjekJsg"/>
          <p:cNvPicPr>
            <a:picLocks noChangeAspect="1" noChangeArrowheads="1"/>
          </p:cNvPicPr>
          <p:nvPr/>
        </p:nvPicPr>
        <p:blipFill>
          <a:blip r:embed="rId3" cstate="print"/>
          <a:srcRect/>
          <a:stretch>
            <a:fillRect/>
          </a:stretch>
        </p:blipFill>
        <p:spPr bwMode="auto">
          <a:xfrm>
            <a:off x="6012160" y="3789041"/>
            <a:ext cx="2880320" cy="266429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bg/>
                                          </p:spTgt>
                                        </p:tgtEl>
                                        <p:attrNameLst>
                                          <p:attrName>style.visibility</p:attrName>
                                        </p:attrNameLst>
                                      </p:cBhvr>
                                      <p:to>
                                        <p:strVal val="visible"/>
                                      </p:to>
                                    </p:set>
                                    <p:anim to="" calcmode="lin" valueType="num">
                                      <p:cBhvr>
                                        <p:cTn id="12" dur="1" fill="hold"/>
                                        <p:tgtEl>
                                          <p:spTgt spid="5">
                                            <p:bg/>
                                          </p:spTgt>
                                        </p:tgtEl>
                                        <p:attrNameLst>
                                          <p:attrName/>
                                        </p:attrNameLst>
                                      </p:cBhvr>
                                    </p:anim>
                                  </p:childTnLst>
                                </p:cTn>
                              </p:par>
                              <p:par>
                                <p:cTn id="13" presetID="24" presetClass="entr" presetSubtype="0" fill="hold" grpId="0" nodeType="with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 to="" calcmode="lin" valueType="num">
                                      <p:cBhvr>
                                        <p:cTn id="15" dur="1" fill="hold"/>
                                        <p:tgtEl>
                                          <p:spTgt spid="5">
                                            <p:txEl>
                                              <p:pRg st="0" end="0"/>
                                            </p:txEl>
                                          </p:spTgt>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24" presetClass="entr" presetSubtype="0"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 to="" calcmode="lin" valueType="num">
                                      <p:cBhvr>
                                        <p:cTn id="20" dur="1" fill="hold"/>
                                        <p:tgtEl>
                                          <p:spTgt spid="6"/>
                                        </p:tgtEl>
                                        <p:attrNameLst>
                                          <p:attrName/>
                                        </p:attrNameLst>
                                      </p:cBhvr>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nodeType="clickEffect">
                                  <p:stCondLst>
                                    <p:cond delay="0"/>
                                  </p:stCondLst>
                                  <p:childTnLst>
                                    <p:set>
                                      <p:cBhvr>
                                        <p:cTn id="24" dur="1" fill="hold">
                                          <p:stCondLst>
                                            <p:cond delay="0"/>
                                          </p:stCondLst>
                                        </p:cTn>
                                        <p:tgtEl>
                                          <p:spTgt spid="5">
                                            <p:txEl>
                                              <p:pRg st="2" end="2"/>
                                            </p:txEl>
                                          </p:spTgt>
                                        </p:tgtEl>
                                        <p:attrNameLst>
                                          <p:attrName>style.visibility</p:attrName>
                                        </p:attrNameLst>
                                      </p:cBhvr>
                                      <p:to>
                                        <p:strVal val="visible"/>
                                      </p:to>
                                    </p:set>
                                    <p:animEffect transition="in" filter="fade">
                                      <p:cBhvr>
                                        <p:cTn id="25" dur="100"/>
                                        <p:tgtEl>
                                          <p:spTgt spid="5">
                                            <p:txEl>
                                              <p:pRg st="2" end="2"/>
                                            </p:txEl>
                                          </p:spTgt>
                                        </p:tgtEl>
                                      </p:cBhvr>
                                    </p:animEffect>
                                    <p:anim calcmode="lin" valueType="num">
                                      <p:cBhvr>
                                        <p:cTn id="26" dur="4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5">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5">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5">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allAtOnce"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5" name="4 Rectángulo"/>
          <p:cNvSpPr/>
          <p:nvPr/>
        </p:nvSpPr>
        <p:spPr>
          <a:xfrm>
            <a:off x="0" y="260648"/>
            <a:ext cx="5292080" cy="3046988"/>
          </a:xfrm>
          <a:prstGeom prst="rect">
            <a:avLst/>
          </a:prstGeom>
          <a:solidFill>
            <a:schemeClr val="accent3">
              <a:lumMod val="40000"/>
              <a:lumOff val="60000"/>
            </a:schemeClr>
          </a:solidFill>
        </p:spPr>
        <p:txBody>
          <a:bodyPr wrap="square">
            <a:spAutoFit/>
          </a:bodyPr>
          <a:lstStyle/>
          <a:p>
            <a:pPr algn="ctr"/>
            <a:r>
              <a:rPr lang="es-CO" sz="2400" dirty="0" smtClean="0"/>
              <a:t>Si bien los últimos estudios sobre este tipo de alimentación demuestran que los vegetarianos tienen menos probabilidades de sufrir cáncer en un 80%, u otras enfermedades como cardiovasculares, intestinales graves, divertículos, el desarrollo de cálculos biliares, estreñimiento, hemorroides,</a:t>
            </a:r>
            <a:endParaRPr lang="es-CO" sz="2400" dirty="0"/>
          </a:p>
        </p:txBody>
      </p:sp>
      <p:sp>
        <p:nvSpPr>
          <p:cNvPr id="7" name="6 Rectángulo"/>
          <p:cNvSpPr/>
          <p:nvPr/>
        </p:nvSpPr>
        <p:spPr>
          <a:xfrm>
            <a:off x="395536" y="3717032"/>
            <a:ext cx="5112568" cy="2308324"/>
          </a:xfrm>
          <a:prstGeom prst="rect">
            <a:avLst/>
          </a:prstGeom>
          <a:solidFill>
            <a:schemeClr val="tx2">
              <a:lumMod val="20000"/>
              <a:lumOff val="80000"/>
            </a:schemeClr>
          </a:solidFill>
        </p:spPr>
        <p:txBody>
          <a:bodyPr wrap="square">
            <a:spAutoFit/>
          </a:bodyPr>
          <a:lstStyle/>
          <a:p>
            <a:pPr algn="ctr"/>
            <a:r>
              <a:rPr lang="es-CO" sz="2400" dirty="0" smtClean="0"/>
              <a:t>mantiene la tensión arterial más baja, reduce las tasas de colesterol en sangre y favorece la actividad intestinal. Además los vegetarianos suelen llevar un estilo de vida más "sano", por tanto son más delegadas.</a:t>
            </a:r>
            <a:endParaRPr lang="es-CO" sz="2400" dirty="0"/>
          </a:p>
        </p:txBody>
      </p:sp>
      <p:sp>
        <p:nvSpPr>
          <p:cNvPr id="8" name="7 Rectángulo"/>
          <p:cNvSpPr/>
          <p:nvPr/>
        </p:nvSpPr>
        <p:spPr>
          <a:xfrm>
            <a:off x="5652120" y="188640"/>
            <a:ext cx="3491880" cy="3231654"/>
          </a:xfrm>
          <a:prstGeom prst="rect">
            <a:avLst/>
          </a:prstGeom>
          <a:solidFill>
            <a:schemeClr val="accent3">
              <a:lumMod val="40000"/>
              <a:lumOff val="60000"/>
            </a:schemeClr>
          </a:solidFill>
        </p:spPr>
        <p:txBody>
          <a:bodyPr wrap="square">
            <a:spAutoFit/>
          </a:bodyPr>
          <a:lstStyle/>
          <a:p>
            <a:pPr algn="ctr"/>
            <a:r>
              <a:rPr lang="es-CO" sz="2400" dirty="0" smtClean="0"/>
              <a:t>Seguir este estilo de vida ayuda a prevenir enfermedades como los males coronarios, controla la hipertensión y la diabetes, la osteoporosis y el asma bronquial”.</a:t>
            </a:r>
            <a:br>
              <a:rPr lang="es-CO" sz="2400" dirty="0" smtClean="0"/>
            </a:br>
            <a:r>
              <a:rPr lang="es-CO" dirty="0" smtClean="0"/>
              <a:t/>
            </a:r>
            <a:br>
              <a:rPr lang="es-CO" dirty="0" smtClean="0"/>
            </a:br>
            <a:endParaRPr lang="es-CO" dirty="0"/>
          </a:p>
        </p:txBody>
      </p:sp>
      <p:sp>
        <p:nvSpPr>
          <p:cNvPr id="9" name="8 Rectángulo"/>
          <p:cNvSpPr/>
          <p:nvPr/>
        </p:nvSpPr>
        <p:spPr>
          <a:xfrm>
            <a:off x="5652120" y="3717032"/>
            <a:ext cx="3312368" cy="2246769"/>
          </a:xfrm>
          <a:prstGeom prst="rect">
            <a:avLst/>
          </a:prstGeom>
          <a:solidFill>
            <a:schemeClr val="tx2">
              <a:lumMod val="20000"/>
              <a:lumOff val="80000"/>
            </a:schemeClr>
          </a:solidFill>
        </p:spPr>
        <p:txBody>
          <a:bodyPr wrap="square">
            <a:spAutoFit/>
          </a:bodyPr>
          <a:lstStyle/>
          <a:p>
            <a:pPr algn="ctr"/>
            <a:r>
              <a:rPr lang="es-CO" sz="2000" dirty="0" smtClean="0"/>
              <a:t>“A grandes rasgos se podría decir que las personas vegetarianas corren menor riesgo de sufrir enfermedades como dislipidemia, arterioesclerosis, hipertensión y obesidad”.</a:t>
            </a:r>
            <a:endParaRPr lang="es-CO"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
                                        <p:tgtEl>
                                          <p:spTgt spid="7"/>
                                        </p:tgtEl>
                                      </p:cBhvr>
                                    </p:animEffect>
                                    <p:anim calcmode="lin" valueType="num">
                                      <p:cBhvr>
                                        <p:cTn id="13" dur="400" fill="hold"/>
                                        <p:tgtEl>
                                          <p:spTgt spid="7"/>
                                        </p:tgtEl>
                                        <p:attrNameLst>
                                          <p:attrName>ppt_x</p:attrName>
                                        </p:attrNameLst>
                                      </p:cBhvr>
                                      <p:tavLst>
                                        <p:tav tm="0">
                                          <p:val>
                                            <p:strVal val="#ppt_x"/>
                                          </p:val>
                                        </p:tav>
                                        <p:tav tm="100000">
                                          <p:val>
                                            <p:strVal val="#ppt_x"/>
                                          </p:val>
                                        </p:tav>
                                      </p:tavLst>
                                    </p:anim>
                                    <p:anim calcmode="lin" valueType="num">
                                      <p:cBhvr>
                                        <p:cTn id="14" dur="400" fill="hold"/>
                                        <p:tgtEl>
                                          <p:spTgt spid="7"/>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
                                        <p:tgtEl>
                                          <p:spTgt spid="8"/>
                                        </p:tgtEl>
                                      </p:cBhvr>
                                    </p:animEffect>
                                    <p:anim calcmode="lin" valueType="num">
                                      <p:cBhvr>
                                        <p:cTn id="22" dur="400" fill="hold"/>
                                        <p:tgtEl>
                                          <p:spTgt spid="8"/>
                                        </p:tgtEl>
                                        <p:attrNameLst>
                                          <p:attrName>ppt_x</p:attrName>
                                        </p:attrNameLst>
                                      </p:cBhvr>
                                      <p:tavLst>
                                        <p:tav tm="0">
                                          <p:val>
                                            <p:strVal val="#ppt_x"/>
                                          </p:val>
                                        </p:tav>
                                        <p:tav tm="100000">
                                          <p:val>
                                            <p:strVal val="#ppt_x"/>
                                          </p:val>
                                        </p:tav>
                                      </p:tavLst>
                                    </p:anim>
                                    <p:anim calcmode="lin" valueType="num">
                                      <p:cBhvr>
                                        <p:cTn id="23" dur="400" fill="hold"/>
                                        <p:tgtEl>
                                          <p:spTgt spid="8"/>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to="" calcmode="lin" valueType="num">
                                      <p:cBhvr>
                                        <p:cTn id="30" dur="1" fill="hold"/>
                                        <p:tgtEl>
                                          <p:spTgt spid="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pic>
        <p:nvPicPr>
          <p:cNvPr id="4" name="Picture 2" descr="http://t0.gstatic.com/images?q=tbn:ANd9GcThx3rpB627HoRglrmFq23d1Sw4iNzyk85hWrvl5nYWMDlns6QV"/>
          <p:cNvPicPr>
            <a:picLocks noGrp="1" noChangeAspect="1" noChangeArrowheads="1"/>
          </p:cNvPicPr>
          <p:nvPr>
            <p:ph idx="1"/>
          </p:nvPr>
        </p:nvPicPr>
        <p:blipFill>
          <a:blip r:embed="rId2" cstate="print"/>
          <a:srcRect/>
          <a:stretch>
            <a:fillRect/>
          </a:stretch>
        </p:blipFill>
        <p:spPr bwMode="auto">
          <a:xfrm>
            <a:off x="251520" y="404664"/>
            <a:ext cx="8712968" cy="6120680"/>
          </a:xfrm>
          <a:prstGeom prst="rect">
            <a:avLst/>
          </a:prstGeom>
          <a:noFill/>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rgbClr val="FFFF00"/>
          </a:solidFill>
        </p:spPr>
        <p:txBody>
          <a:bodyPr>
            <a:normAutofit fontScale="85000" lnSpcReduction="20000"/>
          </a:bodyPr>
          <a:lstStyle/>
          <a:p>
            <a:r>
              <a:rPr lang="es-CO" dirty="0" smtClean="0"/>
              <a:t>Debido a esto dice Dios a través del Espíritu de Profecía: “</a:t>
            </a:r>
            <a:r>
              <a:rPr lang="es-CO" dirty="0" smtClean="0">
                <a:solidFill>
                  <a:srgbClr val="0070C0"/>
                </a:solidFill>
              </a:rPr>
              <a:t>Debieran verse mayores reformas entre el pueblo que pretende aguardar la pronta aparición de Cristo. </a:t>
            </a:r>
          </a:p>
          <a:p>
            <a:endParaRPr lang="es-CO" dirty="0" smtClean="0"/>
          </a:p>
          <a:p>
            <a:r>
              <a:rPr lang="es-CO" dirty="0" smtClean="0">
                <a:solidFill>
                  <a:srgbClr val="0070C0"/>
                </a:solidFill>
              </a:rPr>
              <a:t>La reforma de salud tiene que hacer entre nuestro pueblo una obra que todavía no ha sido hecha</a:t>
            </a:r>
            <a:r>
              <a:rPr lang="es-CO" dirty="0" smtClean="0"/>
              <a:t>. Hay quienes deberían despertar respecto al peligro del consumo de carne, que todavía consumen la carne de animales, arriesgando así la salud física, mental y espiritual.</a:t>
            </a:r>
          </a:p>
          <a:p>
            <a:endParaRPr lang="es-CO" dirty="0" smtClean="0"/>
          </a:p>
          <a:p>
            <a:r>
              <a:rPr lang="es-CO" dirty="0" smtClean="0"/>
              <a:t> </a:t>
            </a:r>
            <a:r>
              <a:rPr lang="es-CO" dirty="0" smtClean="0">
                <a:solidFill>
                  <a:srgbClr val="0070C0"/>
                </a:solidFill>
              </a:rPr>
              <a:t>Muchos que ahora están sólo medio convertidos sobre el asunto del consumo de carne, saldrán del pueblo de Dios para no caminar más con ellos</a:t>
            </a:r>
            <a:r>
              <a:rPr lang="es-CO" dirty="0" smtClean="0"/>
              <a:t>.-</a:t>
            </a:r>
            <a:r>
              <a:rPr lang="es-CO" dirty="0" smtClean="0">
                <a:solidFill>
                  <a:srgbClr val="FF0000"/>
                </a:solidFill>
              </a:rPr>
              <a:t>RH Escrito en Mayo 27, 1902. </a:t>
            </a:r>
          </a:p>
          <a:p>
            <a:endParaRPr lang="es-CO" dirty="0" smtClean="0"/>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7"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7"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952327"/>
          </a:xfrm>
          <a:solidFill>
            <a:schemeClr val="bg1"/>
          </a:solidFill>
        </p:spPr>
        <p:txBody>
          <a:bodyPr>
            <a:normAutofit fontScale="92500" lnSpcReduction="10000"/>
          </a:bodyPr>
          <a:lstStyle/>
          <a:p>
            <a:pPr>
              <a:buNone/>
            </a:pPr>
            <a:r>
              <a:rPr lang="es-CO" sz="4300" dirty="0" smtClean="0">
                <a:latin typeface="Algerian" pitchFamily="82" charset="0"/>
              </a:rPr>
              <a:t>  </a:t>
            </a:r>
            <a:r>
              <a:rPr lang="es-CO" sz="4300" dirty="0" smtClean="0">
                <a:solidFill>
                  <a:srgbClr val="FF0000"/>
                </a:solidFill>
                <a:latin typeface="Algerian" pitchFamily="82" charset="0"/>
              </a:rPr>
              <a:t>Tiempo para ayunar y orar </a:t>
            </a:r>
          </a:p>
          <a:p>
            <a:pPr algn="ctr">
              <a:buNone/>
            </a:pPr>
            <a:endParaRPr lang="es-CO" dirty="0" smtClean="0"/>
          </a:p>
          <a:p>
            <a:pPr algn="ctr">
              <a:buNone/>
            </a:pPr>
            <a:r>
              <a:rPr lang="es-CO" dirty="0" smtClean="0"/>
              <a:t>Ahora y hasta el fin del tiempo, </a:t>
            </a:r>
            <a:r>
              <a:rPr lang="es-CO" dirty="0" smtClean="0">
                <a:solidFill>
                  <a:srgbClr val="0070C0"/>
                </a:solidFill>
              </a:rPr>
              <a:t>el pueblo de Dios debiera ser más ferviente, más despierto, no confiando en su propia sabiduría sino en la de su Dirigente. </a:t>
            </a:r>
          </a:p>
        </p:txBody>
      </p:sp>
      <p:sp>
        <p:nvSpPr>
          <p:cNvPr id="4" name="3 Rectángulo"/>
          <p:cNvSpPr/>
          <p:nvPr/>
        </p:nvSpPr>
        <p:spPr>
          <a:xfrm>
            <a:off x="467544" y="3284984"/>
            <a:ext cx="4824536" cy="3108543"/>
          </a:xfrm>
          <a:prstGeom prst="rect">
            <a:avLst/>
          </a:prstGeom>
          <a:solidFill>
            <a:schemeClr val="accent2">
              <a:lumMod val="20000"/>
              <a:lumOff val="80000"/>
            </a:schemeClr>
          </a:solidFill>
        </p:spPr>
        <p:txBody>
          <a:bodyPr wrap="square">
            <a:spAutoFit/>
          </a:bodyPr>
          <a:lstStyle/>
          <a:p>
            <a:pPr algn="ctr"/>
            <a:r>
              <a:rPr lang="es-CO" sz="2800" u="sng" dirty="0" smtClean="0">
                <a:solidFill>
                  <a:srgbClr val="0070C0"/>
                </a:solidFill>
              </a:rPr>
              <a:t>Debieran apartar días para el ayuno y la oración</a:t>
            </a:r>
            <a:r>
              <a:rPr lang="es-CO" sz="2800" dirty="0" smtClean="0"/>
              <a:t>. Quizás no se requiera una abstinencia completa de alimento, pero debieran comer frugalmente de los alimentos más sencillos.-</a:t>
            </a:r>
            <a:r>
              <a:rPr lang="es-CO" sz="2800" dirty="0" smtClean="0">
                <a:solidFill>
                  <a:srgbClr val="FF0000"/>
                </a:solidFill>
              </a:rPr>
              <a:t>CD 188-189 (1904).</a:t>
            </a:r>
          </a:p>
        </p:txBody>
      </p:sp>
      <p:pic>
        <p:nvPicPr>
          <p:cNvPr id="19458" name="Picture 2" descr="http://t0.gstatic.com/images?q=tbn:ANd9GcRr8fWqwaJcw8lhj0YBZt0DdH7h8G9IdAnAhzqYT6wfR_0czdMt"/>
          <p:cNvPicPr>
            <a:picLocks noChangeAspect="1" noChangeArrowheads="1"/>
          </p:cNvPicPr>
          <p:nvPr/>
        </p:nvPicPr>
        <p:blipFill>
          <a:blip r:embed="rId2" cstate="print"/>
          <a:srcRect/>
          <a:stretch>
            <a:fillRect/>
          </a:stretch>
        </p:blipFill>
        <p:spPr bwMode="auto">
          <a:xfrm>
            <a:off x="5292080" y="3501008"/>
            <a:ext cx="3600400" cy="288032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4" presetClass="entr" presetSubtype="0" fill="hold" nodeType="clickEffect">
                                  <p:stCondLst>
                                    <p:cond delay="0"/>
                                  </p:stCondLst>
                                  <p:childTnLst>
                                    <p:set>
                                      <p:cBhvr>
                                        <p:cTn id="33" dur="1" fill="hold">
                                          <p:stCondLst>
                                            <p:cond delay="0"/>
                                          </p:stCondLst>
                                        </p:cTn>
                                        <p:tgtEl>
                                          <p:spTgt spid="19458"/>
                                        </p:tgtEl>
                                        <p:attrNameLst>
                                          <p:attrName>style.visibility</p:attrName>
                                        </p:attrNameLst>
                                      </p:cBhvr>
                                      <p:to>
                                        <p:strVal val="visible"/>
                                      </p:to>
                                    </p:set>
                                    <p:anim to="" calcmode="lin" valueType="num">
                                      <p:cBhvr>
                                        <p:cTn id="34" dur="1" fill="hold"/>
                                        <p:tgtEl>
                                          <p:spTgt spid="19458"/>
                                        </p:tgtEl>
                                        <p:attrNameLst>
                                          <p:attrName/>
                                        </p:attrNameLst>
                                      </p:cBhvr>
                                    </p:anim>
                                  </p:childTnLst>
                                </p:cTn>
                              </p:par>
                            </p:childTnLst>
                          </p:cTn>
                        </p:par>
                      </p:childTnLst>
                    </p:cTn>
                  </p:par>
                  <p:par>
                    <p:cTn id="35" fill="hold">
                      <p:stCondLst>
                        <p:cond delay="indefinite"/>
                      </p:stCondLst>
                      <p:childTnLst>
                        <p:par>
                          <p:cTn id="36" fill="hold">
                            <p:stCondLst>
                              <p:cond delay="0"/>
                            </p:stCondLst>
                            <p:childTnLst>
                              <p:par>
                                <p:cTn id="37" presetID="53" presetClass="entr" presetSubtype="0"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500" fill="hold"/>
                                        <p:tgtEl>
                                          <p:spTgt spid="4"/>
                                        </p:tgtEl>
                                        <p:attrNameLst>
                                          <p:attrName>ppt_w</p:attrName>
                                        </p:attrNameLst>
                                      </p:cBhvr>
                                      <p:tavLst>
                                        <p:tav tm="0">
                                          <p:val>
                                            <p:fltVal val="0"/>
                                          </p:val>
                                        </p:tav>
                                        <p:tav tm="100000">
                                          <p:val>
                                            <p:strVal val="#ppt_w"/>
                                          </p:val>
                                        </p:tav>
                                      </p:tavLst>
                                    </p:anim>
                                    <p:anim calcmode="lin" valueType="num">
                                      <p:cBhvr>
                                        <p:cTn id="40" dur="500" fill="hold"/>
                                        <p:tgtEl>
                                          <p:spTgt spid="4"/>
                                        </p:tgtEl>
                                        <p:attrNameLst>
                                          <p:attrName>ppt_h</p:attrName>
                                        </p:attrNameLst>
                                      </p:cBhvr>
                                      <p:tavLst>
                                        <p:tav tm="0">
                                          <p:val>
                                            <p:fltVal val="0"/>
                                          </p:val>
                                        </p:tav>
                                        <p:tav tm="100000">
                                          <p:val>
                                            <p:strVal val="#ppt_h"/>
                                          </p:val>
                                        </p:tav>
                                      </p:tavLst>
                                    </p:anim>
                                    <p:animEffect transition="in" filter="fade">
                                      <p:cBhvr>
                                        <p:cTn id="4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688632"/>
          </a:xfrm>
          <a:solidFill>
            <a:schemeClr val="tx2">
              <a:lumMod val="20000"/>
              <a:lumOff val="80000"/>
            </a:schemeClr>
          </a:solidFill>
        </p:spPr>
        <p:txBody>
          <a:bodyPr>
            <a:normAutofit/>
          </a:bodyPr>
          <a:lstStyle/>
          <a:p>
            <a:pPr algn="ctr">
              <a:buNone/>
            </a:pPr>
            <a:r>
              <a:rPr lang="es-CO" dirty="0" smtClean="0"/>
              <a:t>  </a:t>
            </a:r>
          </a:p>
          <a:p>
            <a:pPr algn="ctr">
              <a:buNone/>
            </a:pPr>
            <a:r>
              <a:rPr lang="es-CO" dirty="0" smtClean="0"/>
              <a:t> “Los hombres necesitan pensar menos sobre lo que comerán y beberán como alimento temporal”, “</a:t>
            </a:r>
            <a:r>
              <a:rPr lang="es-CO" b="1" dirty="0" smtClean="0"/>
              <a:t>Porque los Gentiles buscan todas estas cosas: que vuestro Padre celestial sabe que de todas estas cosas habéis menester </a:t>
            </a:r>
            <a:r>
              <a:rPr lang="es-CO" dirty="0" smtClean="0">
                <a:solidFill>
                  <a:srgbClr val="FF0000"/>
                </a:solidFill>
              </a:rPr>
              <a:t>(Mateo 6:32)</a:t>
            </a:r>
            <a:r>
              <a:rPr lang="es-CO" dirty="0" smtClean="0"/>
              <a:t>.</a:t>
            </a:r>
          </a:p>
          <a:p>
            <a:pPr algn="ctr">
              <a:buNone/>
            </a:pPr>
            <a:r>
              <a:rPr lang="es-CO" dirty="0" smtClean="0"/>
              <a:t>   Deben preocuparse “mucho más en cuanto al alimento del cielo, que dará tono y vitalidad a toda la experiencia religiosa”.-</a:t>
            </a:r>
            <a:r>
              <a:rPr lang="es-CO" dirty="0" smtClean="0">
                <a:solidFill>
                  <a:srgbClr val="FF0000"/>
                </a:solidFill>
              </a:rPr>
              <a:t>MM 283 (1896). </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0"/>
            <a:ext cx="8229600" cy="6858000"/>
          </a:xfrm>
          <a:solidFill>
            <a:schemeClr val="accent2">
              <a:lumMod val="20000"/>
              <a:lumOff val="80000"/>
            </a:schemeClr>
          </a:solidFill>
        </p:spPr>
        <p:txBody>
          <a:bodyPr>
            <a:normAutofit lnSpcReduction="10000"/>
          </a:bodyPr>
          <a:lstStyle/>
          <a:p>
            <a:pPr algn="ctr">
              <a:buNone/>
            </a:pPr>
            <a:r>
              <a:rPr lang="es-CO" dirty="0" smtClean="0"/>
              <a:t>    En el tiempo en que son mayores el peligro y la depresión de la iglesia, </a:t>
            </a:r>
            <a:r>
              <a:rPr lang="es-CO" dirty="0" smtClean="0">
                <a:solidFill>
                  <a:srgbClr val="0070C0"/>
                </a:solidFill>
              </a:rPr>
              <a:t>el pequeño grupo que se mantiene en la luz estará suspirando y clamando por las abominaciones que se cometen en la tierra</a:t>
            </a:r>
            <a:r>
              <a:rPr lang="es-CO" dirty="0" smtClean="0"/>
              <a:t>, (como lo hacía el justo Lot,</a:t>
            </a:r>
            <a:r>
              <a:rPr lang="es-CO" b="1" dirty="0" smtClean="0"/>
              <a:t> que habitaba entre ellos, afligía cada día su alma justa viendo y oyendo los hechos inicuos de ellos</a:t>
            </a:r>
            <a:r>
              <a:rPr lang="es-CO" dirty="0" smtClean="0"/>
              <a:t> </a:t>
            </a:r>
            <a:r>
              <a:rPr lang="es-CO" dirty="0" smtClean="0">
                <a:solidFill>
                  <a:srgbClr val="FF0000"/>
                </a:solidFill>
              </a:rPr>
              <a:t>2 Ped.2:8)</a:t>
            </a:r>
            <a:r>
              <a:rPr lang="es-CO" dirty="0" smtClean="0"/>
              <a:t>. </a:t>
            </a:r>
          </a:p>
          <a:p>
            <a:pPr>
              <a:buNone/>
            </a:pPr>
            <a:r>
              <a:rPr lang="es-CO" dirty="0" smtClean="0"/>
              <a:t>      </a:t>
            </a:r>
          </a:p>
          <a:p>
            <a:pPr algn="ctr">
              <a:buNone/>
            </a:pPr>
            <a:r>
              <a:rPr lang="es-CO" dirty="0" smtClean="0"/>
              <a:t>    Pero sus oraciones (del remanente), ascenderán más especialmente en favor de la iglesia, </a:t>
            </a:r>
            <a:r>
              <a:rPr lang="es-CO" dirty="0" smtClean="0">
                <a:solidFill>
                  <a:srgbClr val="0070C0"/>
                </a:solidFill>
              </a:rPr>
              <a:t>porque sus miembros están obrando a la manera del mundo.</a:t>
            </a:r>
            <a:r>
              <a:rPr lang="es-CO" dirty="0" smtClean="0"/>
              <a:t>- </a:t>
            </a:r>
            <a:r>
              <a:rPr lang="es-CO" dirty="0" smtClean="0">
                <a:solidFill>
                  <a:srgbClr val="FF0000"/>
                </a:solidFill>
              </a:rPr>
              <a:t>2JT 64 (escrito en 1882).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78098"/>
          </a:xfrm>
          <a:solidFill>
            <a:srgbClr val="002060"/>
          </a:solidFill>
        </p:spPr>
        <p:txBody>
          <a:bodyPr>
            <a:normAutofit fontScale="90000"/>
          </a:bodyPr>
          <a:lstStyle/>
          <a:p>
            <a:r>
              <a:rPr lang="es-CO" dirty="0" smtClean="0">
                <a:latin typeface="Algerian" pitchFamily="82" charset="0"/>
              </a:rPr>
              <a:t/>
            </a:r>
            <a:br>
              <a:rPr lang="es-CO" dirty="0" smtClean="0">
                <a:latin typeface="Algerian" pitchFamily="82" charset="0"/>
              </a:rPr>
            </a:br>
            <a:r>
              <a:rPr lang="es-CO" dirty="0" smtClean="0">
                <a:solidFill>
                  <a:srgbClr val="FFFF00"/>
                </a:solidFill>
                <a:latin typeface="Algerian" pitchFamily="82" charset="0"/>
              </a:rPr>
              <a:t>Entera confianza en Dios </a:t>
            </a:r>
            <a:br>
              <a:rPr lang="es-CO" dirty="0" smtClean="0">
                <a:solidFill>
                  <a:srgbClr val="FFFF00"/>
                </a:solidFill>
                <a:latin typeface="Algerian" pitchFamily="82" charset="0"/>
              </a:rPr>
            </a:br>
            <a:endParaRPr lang="es-CO" dirty="0">
              <a:solidFill>
                <a:srgbClr val="FFFF00"/>
              </a:solidFill>
              <a:latin typeface="Algerian" pitchFamily="82" charset="0"/>
            </a:endParaRPr>
          </a:p>
        </p:txBody>
      </p:sp>
      <p:sp>
        <p:nvSpPr>
          <p:cNvPr id="3" name="2 Marcador de contenido"/>
          <p:cNvSpPr>
            <a:spLocks noGrp="1"/>
          </p:cNvSpPr>
          <p:nvPr>
            <p:ph idx="1"/>
          </p:nvPr>
        </p:nvSpPr>
        <p:spPr>
          <a:xfrm>
            <a:off x="0" y="1340768"/>
            <a:ext cx="8686800" cy="2664296"/>
          </a:xfrm>
        </p:spPr>
        <p:txBody>
          <a:bodyPr>
            <a:normAutofit fontScale="92500" lnSpcReduction="10000"/>
          </a:bodyPr>
          <a:lstStyle/>
          <a:p>
            <a:pPr>
              <a:buNone/>
            </a:pPr>
            <a:r>
              <a:rPr lang="es-CO" sz="2800" dirty="0" smtClean="0"/>
              <a:t>     A causa de obreros no consagrados, a veces las cosas marcharán mal. Podéis llorar por el resultado de la conducta equivocada de otros, pero no os preocupéis. </a:t>
            </a:r>
            <a:r>
              <a:rPr lang="es-CO" sz="2800" u="sng" dirty="0" smtClean="0">
                <a:solidFill>
                  <a:srgbClr val="0070C0"/>
                </a:solidFill>
              </a:rPr>
              <a:t>La obra está bajo la supervisión del bendito Maestro.</a:t>
            </a:r>
          </a:p>
          <a:p>
            <a:pPr>
              <a:buNone/>
            </a:pPr>
            <a:r>
              <a:rPr lang="es-CO" sz="2800" dirty="0" smtClean="0"/>
              <a:t>                  </a:t>
            </a:r>
          </a:p>
          <a:p>
            <a:pPr>
              <a:buNone/>
            </a:pPr>
            <a:r>
              <a:rPr lang="es-CO" sz="2800" dirty="0" smtClean="0"/>
              <a:t>                      </a:t>
            </a:r>
            <a:r>
              <a:rPr lang="es-CO" sz="3600" b="1" u="sng" dirty="0" smtClean="0">
                <a:solidFill>
                  <a:srgbClr val="FF0000"/>
                </a:solidFill>
              </a:rPr>
              <a:t>¿Qué deben hacer los obreros?</a:t>
            </a:r>
          </a:p>
        </p:txBody>
      </p:sp>
      <p:sp>
        <p:nvSpPr>
          <p:cNvPr id="4" name="3 Rectángulo"/>
          <p:cNvSpPr/>
          <p:nvPr/>
        </p:nvSpPr>
        <p:spPr>
          <a:xfrm>
            <a:off x="179512" y="4221088"/>
            <a:ext cx="6048672" cy="2677656"/>
          </a:xfrm>
          <a:prstGeom prst="rect">
            <a:avLst/>
          </a:prstGeom>
          <a:solidFill>
            <a:schemeClr val="accent2">
              <a:lumMod val="20000"/>
              <a:lumOff val="80000"/>
            </a:schemeClr>
          </a:solidFill>
        </p:spPr>
        <p:txBody>
          <a:bodyPr wrap="square">
            <a:spAutoFit/>
          </a:bodyPr>
          <a:lstStyle/>
          <a:p>
            <a:pPr algn="ctr"/>
            <a:r>
              <a:rPr lang="es-CO" sz="2800" dirty="0" smtClean="0">
                <a:solidFill>
                  <a:srgbClr val="FF0000"/>
                </a:solidFill>
              </a:rPr>
              <a:t>1 Pedro 5:7 </a:t>
            </a:r>
            <a:r>
              <a:rPr lang="es-CO" sz="2800" dirty="0" smtClean="0"/>
              <a:t>tiene la respuesta: “</a:t>
            </a:r>
            <a:r>
              <a:rPr lang="es-CO" sz="2800" dirty="0" smtClean="0">
                <a:solidFill>
                  <a:srgbClr val="0070C0"/>
                </a:solidFill>
              </a:rPr>
              <a:t>Echando toda vuestra solicitud en él, porque él tiene cuidado de vosotros”</a:t>
            </a:r>
            <a:r>
              <a:rPr lang="es-CO" sz="2800" dirty="0" smtClean="0"/>
              <a:t>.  Todo lo que él pide es que los obreros acudan a él para recibir sus órdenes y obedecer sus instrucciones.</a:t>
            </a:r>
          </a:p>
        </p:txBody>
      </p:sp>
      <p:pic>
        <p:nvPicPr>
          <p:cNvPr id="74754" name="Picture 2" descr="http://t0.gstatic.com/images?q=tbn:ANd9GcRZNQFEYCHrIIAf1OuvzHnm6BN4U3WjZKxS8hMtol8AlCSF2LPW"/>
          <p:cNvPicPr>
            <a:picLocks noChangeAspect="1" noChangeArrowheads="1"/>
          </p:cNvPicPr>
          <p:nvPr/>
        </p:nvPicPr>
        <p:blipFill>
          <a:blip r:embed="rId2" cstate="print"/>
          <a:srcRect/>
          <a:stretch>
            <a:fillRect/>
          </a:stretch>
        </p:blipFill>
        <p:spPr bwMode="auto">
          <a:xfrm>
            <a:off x="6588224" y="4005064"/>
            <a:ext cx="2232248" cy="2592288"/>
          </a:xfrm>
          <a:prstGeom prst="rect">
            <a:avLst/>
          </a:prstGeom>
          <a:noFill/>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686800" cy="6858000"/>
          </a:xfrm>
          <a:solidFill>
            <a:srgbClr val="FFFF00"/>
          </a:solidFill>
        </p:spPr>
        <p:txBody>
          <a:bodyPr>
            <a:normAutofit fontScale="92500" lnSpcReduction="10000"/>
          </a:bodyPr>
          <a:lstStyle/>
          <a:p>
            <a:pPr>
              <a:buNone/>
            </a:pPr>
            <a:r>
              <a:rPr lang="es-CO" dirty="0" smtClean="0"/>
              <a:t>     El lleva sobre su corazón todas las partes de la obra: (</a:t>
            </a:r>
            <a:r>
              <a:rPr lang="es-CO" dirty="0" smtClean="0">
                <a:solidFill>
                  <a:srgbClr val="FF0000"/>
                </a:solidFill>
              </a:rPr>
              <a:t>en 204 países con</a:t>
            </a:r>
            <a:r>
              <a:rPr lang="es-CO" dirty="0" smtClean="0"/>
              <a:t> </a:t>
            </a:r>
            <a:r>
              <a:rPr lang="es-CO" dirty="0" smtClean="0">
                <a:solidFill>
                  <a:srgbClr val="FF0000"/>
                </a:solidFill>
              </a:rPr>
              <a:t>65.961)</a:t>
            </a:r>
            <a:r>
              <a:rPr lang="es-CO" dirty="0" smtClean="0"/>
              <a:t> iglesias, misiones, escuelas sabáticas, instituciones. ¿Por qué preocuparse? El intenso anhelo de ver a la iglesia imbuida de vida debe atemperarse con una entera confianza en Dios... </a:t>
            </a:r>
          </a:p>
          <a:p>
            <a:endParaRPr lang="es-CO" dirty="0" smtClean="0"/>
          </a:p>
          <a:p>
            <a:pPr>
              <a:buNone/>
            </a:pPr>
            <a:r>
              <a:rPr lang="es-CO" dirty="0" smtClean="0"/>
              <a:t>     Nadie les exija demasiado a las facultades que Dios le ha dado en un esfuerzo por hacer avanzar más rápidamente la obra del Señor.</a:t>
            </a:r>
            <a:r>
              <a:rPr lang="es-CO" u="sng" dirty="0" smtClean="0">
                <a:solidFill>
                  <a:srgbClr val="0070C0"/>
                </a:solidFill>
              </a:rPr>
              <a:t> El poder del hombre no puede apresurar la obra</a:t>
            </a:r>
            <a:r>
              <a:rPr lang="es-CO" dirty="0" smtClean="0"/>
              <a:t>; a </a:t>
            </a:r>
            <a:r>
              <a:rPr lang="es-CO" u="sng" dirty="0" smtClean="0">
                <a:solidFill>
                  <a:srgbClr val="0070C0"/>
                </a:solidFill>
              </a:rPr>
              <a:t>esto debe unirse el poder de las inteligencias celestiales</a:t>
            </a:r>
            <a:r>
              <a:rPr lang="es-CO" dirty="0" smtClean="0"/>
              <a:t>... Aunque todos los</a:t>
            </a:r>
            <a:r>
              <a:rPr lang="es-CO" dirty="0" smtClean="0">
                <a:solidFill>
                  <a:srgbClr val="FF0000"/>
                </a:solidFill>
              </a:rPr>
              <a:t> (31.813)</a:t>
            </a:r>
            <a:r>
              <a:rPr lang="es-CO" dirty="0" smtClean="0"/>
              <a:t> obreros que ahora llevan las cargas más pesadas fuesen puestos a un lado, la obra de Dios seguiría adelante.- </a:t>
            </a:r>
            <a:r>
              <a:rPr lang="es-CO" dirty="0" smtClean="0">
                <a:solidFill>
                  <a:srgbClr val="FF0000"/>
                </a:solidFill>
              </a:rPr>
              <a:t>7T 298 (1902). </a:t>
            </a:r>
            <a:endParaRPr lang="es-CO" sz="9600" dirty="0" smtClean="0">
              <a:solidFill>
                <a:srgbClr val="FF0000"/>
              </a:solidFill>
            </a:endParaRP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solidFill>
        </p:spPr>
        <p:txBody>
          <a:bodyPr>
            <a:normAutofit fontScale="90000"/>
          </a:bodyPr>
          <a:lstStyle/>
          <a:p>
            <a:r>
              <a:rPr lang="es-CO" dirty="0" smtClean="0">
                <a:latin typeface="Algerian" pitchFamily="82" charset="0"/>
              </a:rPr>
              <a:t/>
            </a:r>
            <a:br>
              <a:rPr lang="es-CO" dirty="0" smtClean="0">
                <a:latin typeface="Algerian" pitchFamily="82" charset="0"/>
              </a:rPr>
            </a:br>
            <a:r>
              <a:rPr lang="es-CO" dirty="0" smtClean="0">
                <a:solidFill>
                  <a:srgbClr val="FF0000"/>
                </a:solidFill>
                <a:latin typeface="Algerian" pitchFamily="82" charset="0"/>
              </a:rPr>
              <a:t>Culto de familia </a:t>
            </a:r>
            <a:br>
              <a:rPr lang="es-CO" dirty="0" smtClean="0">
                <a:solidFill>
                  <a:srgbClr val="FF0000"/>
                </a:solidFill>
                <a:latin typeface="Algerian" pitchFamily="82" charset="0"/>
              </a:rPr>
            </a:br>
            <a:endParaRPr lang="es-CO" dirty="0">
              <a:solidFill>
                <a:srgbClr val="FF0000"/>
              </a:solidFill>
              <a:latin typeface="Algerian" pitchFamily="82" charset="0"/>
            </a:endParaRPr>
          </a:p>
        </p:txBody>
      </p:sp>
      <p:sp>
        <p:nvSpPr>
          <p:cNvPr id="3" name="2 Marcador de contenido"/>
          <p:cNvSpPr>
            <a:spLocks noGrp="1"/>
          </p:cNvSpPr>
          <p:nvPr>
            <p:ph idx="1"/>
          </p:nvPr>
        </p:nvSpPr>
        <p:spPr>
          <a:xfrm>
            <a:off x="0" y="4365104"/>
            <a:ext cx="8686800" cy="2492896"/>
          </a:xfrm>
          <a:gradFill>
            <a:gsLst>
              <a:gs pos="59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85000" lnSpcReduction="10000"/>
          </a:bodyPr>
          <a:lstStyle/>
          <a:p>
            <a:pPr algn="ctr">
              <a:buNone/>
            </a:pPr>
            <a:r>
              <a:rPr lang="es-CO" dirty="0" smtClean="0"/>
              <a:t>      </a:t>
            </a:r>
            <a:r>
              <a:rPr lang="es-CO" dirty="0" smtClean="0">
                <a:solidFill>
                  <a:srgbClr val="0070C0"/>
                </a:solidFill>
              </a:rPr>
              <a:t>Sean cortas y animadas las reuniones del culto familiar</a:t>
            </a:r>
            <a:r>
              <a:rPr lang="es-CO" dirty="0" smtClean="0"/>
              <a:t>. No permitáis que vuestros hijos o cualquier otro miembro de la familia les tengan miedo por ser tediosos o faltos de interés. Cuando se lee un capítulo largo y se lo explica y se eleva una larga oración, este precioso servicio se hace cansador y es un alivio cuando termina... </a:t>
            </a:r>
          </a:p>
          <a:p>
            <a:endParaRPr lang="es-CO" dirty="0" smtClean="0"/>
          </a:p>
          <a:p>
            <a:endParaRPr lang="es-CO" dirty="0" smtClean="0"/>
          </a:p>
          <a:p>
            <a:endParaRPr lang="es-CO" dirty="0"/>
          </a:p>
        </p:txBody>
      </p:sp>
      <p:sp>
        <p:nvSpPr>
          <p:cNvPr id="4" name="3 Rectángulo"/>
          <p:cNvSpPr/>
          <p:nvPr/>
        </p:nvSpPr>
        <p:spPr>
          <a:xfrm>
            <a:off x="323528" y="1772816"/>
            <a:ext cx="5688632" cy="2246769"/>
          </a:xfrm>
          <a:prstGeom prst="rect">
            <a:avLst/>
          </a:prstGeom>
          <a:solidFill>
            <a:srgbClr val="FFC000"/>
          </a:solidFill>
        </p:spPr>
        <p:txBody>
          <a:bodyPr wrap="square">
            <a:spAutoFit/>
          </a:bodyPr>
          <a:lstStyle/>
          <a:p>
            <a:pPr algn="ctr">
              <a:buNone/>
            </a:pPr>
            <a:r>
              <a:rPr lang="es-CO" sz="2800" dirty="0" smtClean="0">
                <a:solidFill>
                  <a:srgbClr val="0070C0"/>
                </a:solidFill>
              </a:rPr>
              <a:t>Por la noche y por la mañana uníos con vuestros hijos en el culto a Dios</a:t>
            </a:r>
            <a:r>
              <a:rPr lang="es-CO" sz="2800" dirty="0" smtClean="0"/>
              <a:t>, leyendo su Palabra y cantando sus alabanzas. Enseñadles a repetir la ley de Dios.-</a:t>
            </a:r>
            <a:r>
              <a:rPr lang="es-CO" sz="2800" dirty="0" smtClean="0">
                <a:solidFill>
                  <a:srgbClr val="FF0000"/>
                </a:solidFill>
              </a:rPr>
              <a:t>Ev 364 (1904). </a:t>
            </a:r>
          </a:p>
        </p:txBody>
      </p:sp>
      <p:pic>
        <p:nvPicPr>
          <p:cNvPr id="16386" name="Picture 2" descr="http://t0.gstatic.com/images?q=tbn:ANd9GcRzS9NmU6mstzl8gMOUZjSQ24ToWlwUM-W3WCa0m7pIbkTvrKGu"/>
          <p:cNvPicPr>
            <a:picLocks noChangeAspect="1" noChangeArrowheads="1"/>
          </p:cNvPicPr>
          <p:nvPr/>
        </p:nvPicPr>
        <p:blipFill>
          <a:blip r:embed="rId2" cstate="print"/>
          <a:srcRect/>
          <a:stretch>
            <a:fillRect/>
          </a:stretch>
        </p:blipFill>
        <p:spPr bwMode="auto">
          <a:xfrm>
            <a:off x="6156176" y="1628800"/>
            <a:ext cx="2619375" cy="252028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6386"/>
                                        </p:tgtEl>
                                        <p:attrNameLst>
                                          <p:attrName>style.visibility</p:attrName>
                                        </p:attrNameLst>
                                      </p:cBhvr>
                                      <p:to>
                                        <p:strVal val="visible"/>
                                      </p:to>
                                    </p:set>
                                    <p:anim to="" calcmode="lin" valueType="num">
                                      <p:cBhvr>
                                        <p:cTn id="12" dur="1" fill="hold"/>
                                        <p:tgtEl>
                                          <p:spTgt spid="1638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1000" fill="hold"/>
                                        <p:tgtEl>
                                          <p:spTgt spid="4"/>
                                        </p:tgtEl>
                                        <p:attrNameLst>
                                          <p:attrName>ppt_w</p:attrName>
                                        </p:attrNameLst>
                                      </p:cBhvr>
                                      <p:tavLst>
                                        <p:tav tm="0">
                                          <p:val>
                                            <p:strVal val="#ppt_w*0.70"/>
                                          </p:val>
                                        </p:tav>
                                        <p:tav tm="100000">
                                          <p:val>
                                            <p:strVal val="#ppt_w"/>
                                          </p:val>
                                        </p:tav>
                                      </p:tavLst>
                                    </p:anim>
                                    <p:anim calcmode="lin" valueType="num">
                                      <p:cBhvr>
                                        <p:cTn id="18" dur="1000" fill="hold"/>
                                        <p:tgtEl>
                                          <p:spTgt spid="4"/>
                                        </p:tgtEl>
                                        <p:attrNameLst>
                                          <p:attrName>ppt_h</p:attrName>
                                        </p:attrNameLst>
                                      </p:cBhvr>
                                      <p:tavLst>
                                        <p:tav tm="0">
                                          <p:val>
                                            <p:strVal val="#ppt_h"/>
                                          </p:val>
                                        </p:tav>
                                        <p:tav tm="100000">
                                          <p:val>
                                            <p:strVal val="#ppt_h"/>
                                          </p:val>
                                        </p:tav>
                                      </p:tavLst>
                                    </p:anim>
                                    <p:animEffect transition="in" filter="fade">
                                      <p:cBhvr>
                                        <p:cTn id="19" dur="1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5" presetClass="entr" presetSubtype="0" fill="hold" grpId="0" nodeType="clickEffect">
                                  <p:stCondLst>
                                    <p:cond delay="0"/>
                                  </p:stCondLst>
                                  <p:childTnLst>
                                    <p:set>
                                      <p:cBhvr>
                                        <p:cTn id="23" dur="1" fill="hold">
                                          <p:stCondLst>
                                            <p:cond delay="0"/>
                                          </p:stCondLst>
                                        </p:cTn>
                                        <p:tgtEl>
                                          <p:spTgt spid="3">
                                            <p:bg/>
                                          </p:spTgt>
                                        </p:tgtEl>
                                        <p:attrNameLst>
                                          <p:attrName>style.visibility</p:attrName>
                                        </p:attrNameLst>
                                      </p:cBhvr>
                                      <p:to>
                                        <p:strVal val="visible"/>
                                      </p:to>
                                    </p:set>
                                    <p:anim calcmode="lin" valueType="num">
                                      <p:cBhvr>
                                        <p:cTn id="24" dur="1000" fill="hold"/>
                                        <p:tgtEl>
                                          <p:spTgt spid="3">
                                            <p:bg/>
                                          </p:spTgt>
                                        </p:tgtEl>
                                        <p:attrNameLst>
                                          <p:attrName>ppt_w</p:attrName>
                                        </p:attrNameLst>
                                      </p:cBhvr>
                                      <p:tavLst>
                                        <p:tav tm="0">
                                          <p:val>
                                            <p:strVal val="#ppt_w*0.70"/>
                                          </p:val>
                                        </p:tav>
                                        <p:tav tm="100000">
                                          <p:val>
                                            <p:strVal val="#ppt_w"/>
                                          </p:val>
                                        </p:tav>
                                      </p:tavLst>
                                    </p:anim>
                                    <p:anim calcmode="lin" valueType="num">
                                      <p:cBhvr>
                                        <p:cTn id="25" dur="1000" fill="hold"/>
                                        <p:tgtEl>
                                          <p:spTgt spid="3">
                                            <p:bg/>
                                          </p:spTgt>
                                        </p:tgtEl>
                                        <p:attrNameLst>
                                          <p:attrName>ppt_h</p:attrName>
                                        </p:attrNameLst>
                                      </p:cBhvr>
                                      <p:tavLst>
                                        <p:tav tm="0">
                                          <p:val>
                                            <p:strVal val="#ppt_h"/>
                                          </p:val>
                                        </p:tav>
                                        <p:tav tm="100000">
                                          <p:val>
                                            <p:strVal val="#ppt_h"/>
                                          </p:val>
                                        </p:tav>
                                      </p:tavLst>
                                    </p:anim>
                                    <p:animEffect transition="in" filter="fade">
                                      <p:cBhvr>
                                        <p:cTn id="26" dur="1000"/>
                                        <p:tgtEl>
                                          <p:spTgt spid="3">
                                            <p:bg/>
                                          </p:spTgt>
                                        </p:tgtEl>
                                      </p:cBhvr>
                                    </p:animEffect>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grpId="0" nodeType="click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anim calcmode="lin" valueType="num">
                                      <p:cBhvr>
                                        <p:cTn id="31"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32"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33"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blipFill>
            <a:blip r:embed="rId2" cstate="print"/>
            <a:tile tx="0" ty="0" sx="100000" sy="100000" flip="none" algn="tl"/>
          </a:blipFill>
        </p:spPr>
        <p:txBody>
          <a:bodyPr>
            <a:normAutofit fontScale="85000" lnSpcReduction="20000"/>
          </a:bodyPr>
          <a:lstStyle/>
          <a:p>
            <a:pPr>
              <a:buNone/>
            </a:pPr>
            <a:r>
              <a:rPr lang="es-CO" dirty="0" smtClean="0"/>
              <a:t>     </a:t>
            </a:r>
            <a:r>
              <a:rPr lang="es-CO" dirty="0" smtClean="0">
                <a:solidFill>
                  <a:srgbClr val="0070C0"/>
                </a:solidFill>
              </a:rPr>
              <a:t>Elija el padre una porción de las Escrituras que sea interesante y fácil de entender</a:t>
            </a:r>
            <a:r>
              <a:rPr lang="es-CO" dirty="0" smtClean="0"/>
              <a:t>; serán suficientes unos pocos versículos para dar una lección que pueda ser estudiada y practicada durante el día. </a:t>
            </a:r>
          </a:p>
          <a:p>
            <a:pPr>
              <a:buNone/>
            </a:pPr>
            <a:r>
              <a:rPr lang="es-CO" dirty="0" smtClean="0"/>
              <a:t>     </a:t>
            </a:r>
          </a:p>
          <a:p>
            <a:pPr>
              <a:buNone/>
            </a:pPr>
            <a:r>
              <a:rPr lang="es-CO" dirty="0" smtClean="0"/>
              <a:t>    Se pueden hacer algunas preguntas. Pueden presentarse a manera de ilustración unas pocas, serias e interesantes observaciones, cortas y al punto. </a:t>
            </a:r>
            <a:r>
              <a:rPr lang="es-CO" dirty="0" smtClean="0">
                <a:solidFill>
                  <a:srgbClr val="0070C0"/>
                </a:solidFill>
              </a:rPr>
              <a:t>Por lo menos debieran cantarse unas pocas estrofas de un himno animado, y la oración que se eleve debe ser corta y al punto. </a:t>
            </a:r>
          </a:p>
          <a:p>
            <a:endParaRPr lang="es-CO" dirty="0" smtClean="0"/>
          </a:p>
          <a:p>
            <a:pPr>
              <a:buNone/>
            </a:pPr>
            <a:r>
              <a:rPr lang="es-CO" dirty="0" smtClean="0"/>
              <a:t>     </a:t>
            </a:r>
            <a:r>
              <a:rPr lang="es-CO" dirty="0" smtClean="0">
                <a:solidFill>
                  <a:srgbClr val="0070C0"/>
                </a:solidFill>
              </a:rPr>
              <a:t>El que dirige en oración no debiera orar por todas las cosas</a:t>
            </a:r>
            <a:r>
              <a:rPr lang="es-CO" dirty="0" smtClean="0"/>
              <a:t>, sino que debiera expresar sus necesidades con palabras sencillas y su alabanza a Dios con gratitud.-</a:t>
            </a:r>
            <a:r>
              <a:rPr lang="es-CO" dirty="0" smtClean="0">
                <a:solidFill>
                  <a:srgbClr val="FF0000"/>
                </a:solidFill>
              </a:rPr>
              <a:t>CN 493-494 (1884). 86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solidFill>
        </p:spPr>
        <p:txBody>
          <a:bodyPr>
            <a:noAutofit/>
          </a:bodyPr>
          <a:lstStyle/>
          <a:p>
            <a:r>
              <a:rPr lang="es-CO" sz="3600" dirty="0" smtClean="0">
                <a:latin typeface="Algerian" pitchFamily="82" charset="0"/>
              </a:rPr>
              <a:t/>
            </a:r>
            <a:br>
              <a:rPr lang="es-CO" sz="3600" dirty="0" smtClean="0">
                <a:latin typeface="Algerian" pitchFamily="82" charset="0"/>
              </a:rPr>
            </a:br>
            <a:r>
              <a:rPr lang="es-CO" sz="3600" dirty="0" smtClean="0">
                <a:latin typeface="Algerian" pitchFamily="82" charset="0"/>
              </a:rPr>
              <a:t>Cuidad la relación con el mundo </a:t>
            </a:r>
            <a:br>
              <a:rPr lang="es-CO" sz="3600" dirty="0" smtClean="0">
                <a:latin typeface="Algerian" pitchFamily="82" charset="0"/>
              </a:rPr>
            </a:br>
            <a:endParaRPr lang="es-CO" sz="3600" dirty="0">
              <a:latin typeface="Algerian" pitchFamily="82" charset="0"/>
            </a:endParaRPr>
          </a:p>
        </p:txBody>
      </p:sp>
      <p:sp>
        <p:nvSpPr>
          <p:cNvPr id="3" name="2 Marcador de contenido"/>
          <p:cNvSpPr>
            <a:spLocks noGrp="1"/>
          </p:cNvSpPr>
          <p:nvPr>
            <p:ph idx="1"/>
          </p:nvPr>
        </p:nvSpPr>
        <p:spPr>
          <a:solidFill>
            <a:schemeClr val="accent2">
              <a:lumMod val="20000"/>
              <a:lumOff val="80000"/>
            </a:schemeClr>
          </a:solidFill>
        </p:spPr>
        <p:txBody>
          <a:bodyPr>
            <a:normAutofit fontScale="77500" lnSpcReduction="20000"/>
          </a:bodyPr>
          <a:lstStyle/>
          <a:p>
            <a:pPr>
              <a:buNone/>
            </a:pPr>
            <a:r>
              <a:rPr lang="es-CO" dirty="0" smtClean="0"/>
              <a:t>     </a:t>
            </a:r>
            <a:r>
              <a:rPr lang="es-CO" dirty="0" smtClean="0">
                <a:solidFill>
                  <a:srgbClr val="FF0000"/>
                </a:solidFill>
              </a:rPr>
              <a:t>Apoc. 18: 1-3</a:t>
            </a:r>
            <a:r>
              <a:rPr lang="es-CO" dirty="0" smtClean="0"/>
              <a:t>. Después de esto vi a otro ángel descender del cielo con gran poder; y la tierra fue alumbrada con su gloria. </a:t>
            </a:r>
            <a:br>
              <a:rPr lang="es-CO" dirty="0" smtClean="0"/>
            </a:br>
            <a:endParaRPr lang="es-CO" dirty="0" smtClean="0"/>
          </a:p>
          <a:p>
            <a:pPr>
              <a:buNone/>
            </a:pPr>
            <a:r>
              <a:rPr lang="es-CO" dirty="0" smtClean="0"/>
              <a:t>     2 Y clamó con voz potente, diciendo: Ha caído, ha caído la gran Babilonia, y se ha hecho</a:t>
            </a:r>
            <a:r>
              <a:rPr lang="es-CO" dirty="0" smtClean="0">
                <a:solidFill>
                  <a:srgbClr val="0070C0"/>
                </a:solidFill>
              </a:rPr>
              <a:t> habitación de demonios y guarida de todo espíritu inmundo, y albergue de toda ave inmunda y aborrecible. </a:t>
            </a:r>
            <a:r>
              <a:rPr lang="es-CO" dirty="0" smtClean="0"/>
              <a:t>Nota. Allí habita toda clase se pecado.</a:t>
            </a:r>
            <a:r>
              <a:rPr lang="es-CO" dirty="0" smtClean="0">
                <a:solidFill>
                  <a:srgbClr val="0070C0"/>
                </a:solidFill>
              </a:rPr>
              <a:t/>
            </a:r>
            <a:br>
              <a:rPr lang="es-CO" dirty="0" smtClean="0">
                <a:solidFill>
                  <a:srgbClr val="0070C0"/>
                </a:solidFill>
              </a:rPr>
            </a:br>
            <a:r>
              <a:rPr lang="es-CO" dirty="0" smtClean="0"/>
              <a:t/>
            </a:r>
            <a:br>
              <a:rPr lang="es-CO" dirty="0" smtClean="0"/>
            </a:br>
            <a:r>
              <a:rPr lang="es-CO" dirty="0" smtClean="0"/>
              <a:t>3 Porque todas las naciones han bebido del vino del furor de su fornicación; y los reyes de la tierra han fornicado con ella, y los mercaderes de la tierra se han enriquecido de la potencia de sus deleites.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5436096" cy="6525344"/>
          </a:xfrm>
          <a:solidFill>
            <a:srgbClr val="FFC000"/>
          </a:solidFill>
        </p:spPr>
        <p:txBody>
          <a:bodyPr>
            <a:normAutofit fontScale="85000" lnSpcReduction="10000"/>
          </a:bodyPr>
          <a:lstStyle/>
          <a:p>
            <a:pPr>
              <a:buNone/>
            </a:pPr>
            <a:r>
              <a:rPr lang="es-CO" dirty="0" smtClean="0"/>
              <a:t>    Este poderoso ángel representa al remanente que ha sido comisionado por Dios para predicar el “Evangelio eterno”, y dar el ultimo mensaje de misericordia de Dios y amonestar a los habitantes de la tierra del inminente destino que aguarda a “Babilonia la grande”.</a:t>
            </a:r>
          </a:p>
          <a:p>
            <a:endParaRPr lang="es-CO" dirty="0" smtClean="0"/>
          </a:p>
          <a:p>
            <a:pPr>
              <a:buNone/>
            </a:pPr>
            <a:r>
              <a:rPr lang="es-CO" dirty="0" smtClean="0"/>
              <a:t>     Se hace mención de la descripción de la completa perversidad y apostasía de Babilonia, quién ha dado a beber del vino (doctrinas falsa) a todas las naciones de la tierra.</a:t>
            </a:r>
            <a:endParaRPr lang="es-CO" dirty="0"/>
          </a:p>
        </p:txBody>
      </p:sp>
      <p:pic>
        <p:nvPicPr>
          <p:cNvPr id="4" name="Picture 6" descr="http://t2.gstatic.com/images?q=tbn:ANd9GcS48Ffi1PhagHHrB4LL75DU9jMBN59b0pVB58FJRV6-4NdxSwTk"/>
          <p:cNvPicPr>
            <a:picLocks noChangeAspect="1" noChangeArrowheads="1"/>
          </p:cNvPicPr>
          <p:nvPr/>
        </p:nvPicPr>
        <p:blipFill>
          <a:blip r:embed="rId2" cstate="print"/>
          <a:srcRect/>
          <a:stretch>
            <a:fillRect/>
          </a:stretch>
        </p:blipFill>
        <p:spPr bwMode="auto">
          <a:xfrm>
            <a:off x="5940152" y="476672"/>
            <a:ext cx="2520280" cy="1656184"/>
          </a:xfrm>
          <a:prstGeom prst="rect">
            <a:avLst/>
          </a:prstGeom>
          <a:noFill/>
        </p:spPr>
      </p:pic>
      <p:pic>
        <p:nvPicPr>
          <p:cNvPr id="5" name="Picture 2" descr="http://t0.gstatic.com/images?q=tbn:ANd9GcRr8fWqwaJcw8lhj0YBZt0DdH7h8G9IdAnAhzqYT6wfR_0czdMt"/>
          <p:cNvPicPr>
            <a:picLocks noChangeAspect="1" noChangeArrowheads="1"/>
          </p:cNvPicPr>
          <p:nvPr/>
        </p:nvPicPr>
        <p:blipFill>
          <a:blip r:embed="rId3" cstate="print"/>
          <a:srcRect/>
          <a:stretch>
            <a:fillRect/>
          </a:stretch>
        </p:blipFill>
        <p:spPr bwMode="auto">
          <a:xfrm>
            <a:off x="5796136" y="2348880"/>
            <a:ext cx="3168352" cy="2088232"/>
          </a:xfrm>
          <a:prstGeom prst="rect">
            <a:avLst/>
          </a:prstGeom>
          <a:noFill/>
        </p:spPr>
      </p:pic>
      <p:pic>
        <p:nvPicPr>
          <p:cNvPr id="77830" name="Picture 6" descr="http://t1.gstatic.com/images?q=tbn:ANd9GcQUAxzkTy3yhQU7ingZJTd66_XioQoXIBB3tH_dr0eR58JBZBUPPg"/>
          <p:cNvPicPr>
            <a:picLocks noChangeAspect="1" noChangeArrowheads="1"/>
          </p:cNvPicPr>
          <p:nvPr/>
        </p:nvPicPr>
        <p:blipFill>
          <a:blip r:embed="rId4" cstate="print"/>
          <a:srcRect/>
          <a:stretch>
            <a:fillRect/>
          </a:stretch>
        </p:blipFill>
        <p:spPr bwMode="auto">
          <a:xfrm>
            <a:off x="7380312" y="4581128"/>
            <a:ext cx="1763688" cy="1944216"/>
          </a:xfrm>
          <a:prstGeom prst="rect">
            <a:avLst/>
          </a:prstGeom>
          <a:noFill/>
        </p:spPr>
      </p:pic>
      <p:pic>
        <p:nvPicPr>
          <p:cNvPr id="77832" name="Picture 8" descr="http://t1.gstatic.com/images?q=tbn:ANd9GcTRkR1JxSK2MIfZx8ywcg3r68eBuu4UrHuF6v1KN0dDFOKm9kMA"/>
          <p:cNvPicPr>
            <a:picLocks noChangeAspect="1" noChangeArrowheads="1"/>
          </p:cNvPicPr>
          <p:nvPr/>
        </p:nvPicPr>
        <p:blipFill>
          <a:blip r:embed="rId5" cstate="print"/>
          <a:srcRect/>
          <a:stretch>
            <a:fillRect/>
          </a:stretch>
        </p:blipFill>
        <p:spPr bwMode="auto">
          <a:xfrm>
            <a:off x="5436096" y="4581129"/>
            <a:ext cx="1872208" cy="201622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 to="" calcmode="lin" valueType="num">
                                      <p:cBhvr>
                                        <p:cTn id="22" dur="1" fill="hold"/>
                                        <p:tgtEl>
                                          <p:spTgt spid="5"/>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43"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
                                        <p:tgtEl>
                                          <p:spTgt spid="3">
                                            <p:txEl>
                                              <p:pRg st="2" end="2"/>
                                            </p:txEl>
                                          </p:spTgt>
                                        </p:tgtEl>
                                      </p:cBhvr>
                                    </p:animEffect>
                                    <p:anim calcmode="lin" valueType="num">
                                      <p:cBhvr>
                                        <p:cTn id="28"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30"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1"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4" presetClass="entr" presetSubtype="0" fill="hold" nodeType="clickEffect">
                                  <p:stCondLst>
                                    <p:cond delay="0"/>
                                  </p:stCondLst>
                                  <p:childTnLst>
                                    <p:set>
                                      <p:cBhvr>
                                        <p:cTn id="35" dur="1" fill="hold">
                                          <p:stCondLst>
                                            <p:cond delay="0"/>
                                          </p:stCondLst>
                                        </p:cTn>
                                        <p:tgtEl>
                                          <p:spTgt spid="77832"/>
                                        </p:tgtEl>
                                        <p:attrNameLst>
                                          <p:attrName>style.visibility</p:attrName>
                                        </p:attrNameLst>
                                      </p:cBhvr>
                                      <p:to>
                                        <p:strVal val="visible"/>
                                      </p:to>
                                    </p:set>
                                    <p:anim to="" calcmode="lin" valueType="num">
                                      <p:cBhvr>
                                        <p:cTn id="36" dur="1" fill="hold"/>
                                        <p:tgtEl>
                                          <p:spTgt spid="77832"/>
                                        </p:tgtEl>
                                        <p:attrNameLst>
                                          <p:attrName/>
                                        </p:attrNameLst>
                                      </p:cBhvr>
                                    </p:anim>
                                  </p:childTnLst>
                                </p:cTn>
                              </p:par>
                            </p:childTnLst>
                          </p:cTn>
                        </p:par>
                      </p:childTnLst>
                    </p:cTn>
                  </p:par>
                  <p:par>
                    <p:cTn id="37" fill="hold">
                      <p:stCondLst>
                        <p:cond delay="indefinite"/>
                      </p:stCondLst>
                      <p:childTnLst>
                        <p:par>
                          <p:cTn id="38" fill="hold">
                            <p:stCondLst>
                              <p:cond delay="0"/>
                            </p:stCondLst>
                            <p:childTnLst>
                              <p:par>
                                <p:cTn id="39" presetID="43" presetClass="entr" presetSubtype="0" fill="hold" nodeType="clickEffect">
                                  <p:stCondLst>
                                    <p:cond delay="0"/>
                                  </p:stCondLst>
                                  <p:childTnLst>
                                    <p:set>
                                      <p:cBhvr>
                                        <p:cTn id="40" dur="1" fill="hold">
                                          <p:stCondLst>
                                            <p:cond delay="0"/>
                                          </p:stCondLst>
                                        </p:cTn>
                                        <p:tgtEl>
                                          <p:spTgt spid="77830"/>
                                        </p:tgtEl>
                                        <p:attrNameLst>
                                          <p:attrName>style.visibility</p:attrName>
                                        </p:attrNameLst>
                                      </p:cBhvr>
                                      <p:to>
                                        <p:strVal val="visible"/>
                                      </p:to>
                                    </p:set>
                                    <p:animEffect transition="in" filter="fade">
                                      <p:cBhvr>
                                        <p:cTn id="41" dur="100"/>
                                        <p:tgtEl>
                                          <p:spTgt spid="77830"/>
                                        </p:tgtEl>
                                      </p:cBhvr>
                                    </p:animEffect>
                                    <p:anim calcmode="lin" valueType="num">
                                      <p:cBhvr>
                                        <p:cTn id="42" dur="400" fill="hold"/>
                                        <p:tgtEl>
                                          <p:spTgt spid="77830"/>
                                        </p:tgtEl>
                                        <p:attrNameLst>
                                          <p:attrName>ppt_x</p:attrName>
                                        </p:attrNameLst>
                                      </p:cBhvr>
                                      <p:tavLst>
                                        <p:tav tm="0">
                                          <p:val>
                                            <p:strVal val="#ppt_x"/>
                                          </p:val>
                                        </p:tav>
                                        <p:tav tm="100000">
                                          <p:val>
                                            <p:strVal val="#ppt_x"/>
                                          </p:val>
                                        </p:tav>
                                      </p:tavLst>
                                    </p:anim>
                                    <p:anim calcmode="lin" valueType="num">
                                      <p:cBhvr>
                                        <p:cTn id="43" dur="400" fill="hold"/>
                                        <p:tgtEl>
                                          <p:spTgt spid="77830"/>
                                        </p:tgtEl>
                                        <p:attrNameLst>
                                          <p:attrName>ppt_y</p:attrName>
                                        </p:attrNameLst>
                                      </p:cBhvr>
                                      <p:tavLst>
                                        <p:tav tm="0">
                                          <p:val>
                                            <p:strVal val="#ppt_y+0.31"/>
                                          </p:val>
                                        </p:tav>
                                        <p:tav tm="100000">
                                          <p:val>
                                            <p:strVal val="#ppt_y+0.31"/>
                                          </p:val>
                                        </p:tav>
                                      </p:tavLst>
                                    </p:anim>
                                    <p:anim calcmode="lin" valueType="num">
                                      <p:cBhvr>
                                        <p:cTn id="44" dur="600" decel="50000" fill="hold">
                                          <p:stCondLst>
                                            <p:cond delay="400"/>
                                          </p:stCondLst>
                                        </p:cTn>
                                        <p:tgtEl>
                                          <p:spTgt spid="7783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5" dur="600" decel="50000" fill="hold">
                                          <p:stCondLst>
                                            <p:cond delay="400"/>
                                          </p:stCondLst>
                                        </p:cTn>
                                        <p:tgtEl>
                                          <p:spTgt spid="7783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048672"/>
          </a:xfrm>
          <a:solidFill>
            <a:schemeClr val="accent2">
              <a:lumMod val="20000"/>
              <a:lumOff val="80000"/>
            </a:schemeClr>
          </a:solidFill>
        </p:spPr>
        <p:txBody>
          <a:bodyPr>
            <a:normAutofit fontScale="85000" lnSpcReduction="20000"/>
          </a:bodyPr>
          <a:lstStyle/>
          <a:p>
            <a:pPr>
              <a:buNone/>
            </a:pPr>
            <a:r>
              <a:rPr lang="es-CO" dirty="0" smtClean="0"/>
              <a:t>    Mientras resuena este mensaje, mientras la proclamación de la verdad está haciendo su obra de separación, </a:t>
            </a:r>
            <a:r>
              <a:rPr lang="es-CO" u="sng" dirty="0" smtClean="0">
                <a:solidFill>
                  <a:srgbClr val="0070C0"/>
                </a:solidFill>
              </a:rPr>
              <a:t>nosotros, como fieles centinelas de Dios, debemos discernir cuál es nuestra verdadera posición.</a:t>
            </a:r>
          </a:p>
          <a:p>
            <a:endParaRPr lang="es-CO" dirty="0" smtClean="0"/>
          </a:p>
          <a:p>
            <a:pPr>
              <a:buNone/>
            </a:pPr>
            <a:r>
              <a:rPr lang="es-CO" dirty="0" smtClean="0">
                <a:solidFill>
                  <a:srgbClr val="0070C0"/>
                </a:solidFill>
              </a:rPr>
              <a:t>     </a:t>
            </a:r>
            <a:r>
              <a:rPr lang="es-CO" u="sng" dirty="0" smtClean="0">
                <a:solidFill>
                  <a:srgbClr val="0070C0"/>
                </a:solidFill>
              </a:rPr>
              <a:t>No debemos confederarnos con los mundanos</a:t>
            </a:r>
            <a:r>
              <a:rPr lang="es-CO" dirty="0" smtClean="0"/>
              <a:t>, no sea que lleguemos a imbuirnos de su espíritu, y, que nuestro discernimiento espiritual se vuelva confuso y veamos a aquellos que tienen la verdad y llevan el mensaje del Señor desde el punto de vista de las iglesias cristianas nominales.</a:t>
            </a:r>
          </a:p>
          <a:p>
            <a:endParaRPr lang="es-CO" dirty="0" smtClean="0"/>
          </a:p>
          <a:p>
            <a:pPr>
              <a:buNone/>
            </a:pPr>
            <a:r>
              <a:rPr lang="es-CO" dirty="0" smtClean="0"/>
              <a:t>     Al mismo tiempo, no hemos de ser como los fariseos y mantenernos alejados de ellos. -</a:t>
            </a:r>
            <a:r>
              <a:rPr lang="es-CO" dirty="0" smtClean="0">
                <a:solidFill>
                  <a:srgbClr val="FF0000"/>
                </a:solidFill>
              </a:rPr>
              <a:t>EGW´88 1161 (1893). </a:t>
            </a:r>
            <a:r>
              <a:rPr lang="es-CO" dirty="0" smtClean="0">
                <a:solidFill>
                  <a:srgbClr val="0070C0"/>
                </a:solidFill>
              </a:rPr>
              <a:t>(Porque de otra manera, ¿Cómo les daríamos  a conocer la verdad?</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9144000" cy="6858000"/>
          </a:xfrm>
          <a:solidFill>
            <a:srgbClr val="FFFF00"/>
          </a:solidFill>
        </p:spPr>
        <p:txBody>
          <a:bodyPr>
            <a:normAutofit fontScale="92500" lnSpcReduction="20000"/>
          </a:bodyPr>
          <a:lstStyle/>
          <a:p>
            <a:pPr>
              <a:buNone/>
            </a:pPr>
            <a:r>
              <a:rPr lang="es-CO" dirty="0" smtClean="0"/>
              <a:t>    Aquellos que están velando y esperando la aparición de Cristo en las nubes del cielo, </a:t>
            </a:r>
            <a:r>
              <a:rPr lang="es-CO" dirty="0" smtClean="0">
                <a:solidFill>
                  <a:srgbClr val="0070C0"/>
                </a:solidFill>
              </a:rPr>
              <a:t>no se mezclarán con el mundo en asociaciones de placer y en reuniones donde meramente buscan divertirse</a:t>
            </a:r>
            <a:r>
              <a:rPr lang="es-CO" dirty="0" smtClean="0"/>
              <a:t>.-</a:t>
            </a:r>
            <a:r>
              <a:rPr lang="es-CO" dirty="0" smtClean="0">
                <a:solidFill>
                  <a:srgbClr val="FF0000"/>
                </a:solidFill>
              </a:rPr>
              <a:t>Ms 4, 1898.</a:t>
            </a:r>
            <a:r>
              <a:rPr lang="es-CO" dirty="0" smtClean="0"/>
              <a:t> </a:t>
            </a:r>
          </a:p>
          <a:p>
            <a:endParaRPr lang="es-CO" dirty="0" smtClean="0"/>
          </a:p>
          <a:p>
            <a:pPr>
              <a:buNone/>
            </a:pPr>
            <a:r>
              <a:rPr lang="es-CO" dirty="0" smtClean="0"/>
              <a:t>    </a:t>
            </a:r>
            <a:r>
              <a:rPr lang="es-CO" dirty="0" smtClean="0">
                <a:solidFill>
                  <a:srgbClr val="FF0000"/>
                </a:solidFill>
              </a:rPr>
              <a:t>2 Corintios 6:14.</a:t>
            </a:r>
            <a:r>
              <a:rPr lang="es-CO" dirty="0" smtClean="0"/>
              <a:t> “No os unáis en yugo desigual con los incrédulos” dice el Señor. “No es el plan de Dios que nos </a:t>
            </a:r>
            <a:r>
              <a:rPr lang="es-CO" dirty="0" smtClean="0">
                <a:solidFill>
                  <a:srgbClr val="0070C0"/>
                </a:solidFill>
              </a:rPr>
              <a:t>liguemos mediante contratos o en sociedad o asociaciones comerciales con aquellos que no son de nuestra fe”</a:t>
            </a:r>
            <a:r>
              <a:rPr lang="es-CO" dirty="0" smtClean="0"/>
              <a:t>.-</a:t>
            </a:r>
            <a:r>
              <a:rPr lang="es-CO" dirty="0" smtClean="0">
                <a:solidFill>
                  <a:srgbClr val="FF0000"/>
                </a:solidFill>
              </a:rPr>
              <a:t>RH Agosto 4, 1904. </a:t>
            </a:r>
          </a:p>
          <a:p>
            <a:endParaRPr lang="es-CO" dirty="0" smtClean="0">
              <a:solidFill>
                <a:srgbClr val="FF0000"/>
              </a:solidFill>
            </a:endParaRPr>
          </a:p>
          <a:p>
            <a:pPr>
              <a:buNone/>
            </a:pPr>
            <a:r>
              <a:rPr lang="es-CO" dirty="0" smtClean="0"/>
              <a:t>    Debiéramos unirnos con otra gente tanto como podamos hacerlo </a:t>
            </a:r>
            <a:r>
              <a:rPr lang="es-CO" u="sng" dirty="0" smtClean="0">
                <a:solidFill>
                  <a:srgbClr val="0070C0"/>
                </a:solidFill>
              </a:rPr>
              <a:t>sin sacrificar los principios</a:t>
            </a:r>
            <a:r>
              <a:rPr lang="es-CO" dirty="0" smtClean="0"/>
              <a:t>. Esto no significa que tengamos que</a:t>
            </a:r>
            <a:r>
              <a:rPr lang="es-CO" u="sng" dirty="0" smtClean="0">
                <a:solidFill>
                  <a:srgbClr val="0070C0"/>
                </a:solidFill>
              </a:rPr>
              <a:t> ingresar en sus logias y sociedades</a:t>
            </a:r>
            <a:r>
              <a:rPr lang="es-CO" dirty="0" smtClean="0"/>
              <a:t>, sino que sepan que simpatizamos de todo corazón con la causa de la temperancia.-</a:t>
            </a:r>
            <a:r>
              <a:rPr lang="es-CO" dirty="0" smtClean="0">
                <a:solidFill>
                  <a:srgbClr val="FF0000"/>
                </a:solidFill>
              </a:rPr>
              <a:t>Te 195 (1884). </a:t>
            </a:r>
          </a:p>
          <a:p>
            <a:pPr>
              <a:buNone/>
            </a:pPr>
            <a:endParaRPr lang="es-CO" dirty="0" smtClean="0">
              <a:solidFill>
                <a:srgbClr val="FF0000"/>
              </a:solidFill>
            </a:endParaRP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850106"/>
          </a:xfrm>
          <a:solidFill>
            <a:schemeClr val="accent1">
              <a:lumMod val="20000"/>
              <a:lumOff val="80000"/>
            </a:schemeClr>
          </a:solidFill>
        </p:spPr>
        <p:txBody>
          <a:bodyPr>
            <a:noAutofit/>
          </a:bodyPr>
          <a:lstStyle/>
          <a:p>
            <a:r>
              <a:rPr lang="es-CO" sz="3200" dirty="0" smtClean="0">
                <a:latin typeface="Algerian" pitchFamily="82" charset="0"/>
              </a:rPr>
              <a:t/>
            </a:r>
            <a:br>
              <a:rPr lang="es-CO" sz="3200" dirty="0" smtClean="0">
                <a:latin typeface="Algerian" pitchFamily="82" charset="0"/>
              </a:rPr>
            </a:br>
            <a:r>
              <a:rPr lang="es-CO" sz="3200" b="1" dirty="0" smtClean="0">
                <a:latin typeface="Algerian" pitchFamily="82" charset="0"/>
              </a:rPr>
              <a:t>La recreación que Cristo aprueba </a:t>
            </a:r>
            <a:br>
              <a:rPr lang="es-CO" sz="3200" b="1" dirty="0" smtClean="0">
                <a:latin typeface="Algerian" pitchFamily="82" charset="0"/>
              </a:rPr>
            </a:br>
            <a:endParaRPr lang="es-CO" sz="3200" b="1" dirty="0">
              <a:latin typeface="Algerian" pitchFamily="82" charset="0"/>
            </a:endParaRPr>
          </a:p>
        </p:txBody>
      </p:sp>
      <p:sp>
        <p:nvSpPr>
          <p:cNvPr id="3" name="2 Marcador de contenido"/>
          <p:cNvSpPr>
            <a:spLocks noGrp="1"/>
          </p:cNvSpPr>
          <p:nvPr>
            <p:ph idx="1"/>
          </p:nvPr>
        </p:nvSpPr>
        <p:spPr>
          <a:xfrm>
            <a:off x="0" y="1600200"/>
            <a:ext cx="4427984" cy="5257800"/>
          </a:xfrm>
          <a:solidFill>
            <a:schemeClr val="accent2">
              <a:lumMod val="20000"/>
              <a:lumOff val="80000"/>
            </a:schemeClr>
          </a:solidFill>
        </p:spPr>
        <p:txBody>
          <a:bodyPr>
            <a:normAutofit/>
          </a:bodyPr>
          <a:lstStyle/>
          <a:p>
            <a:pPr>
              <a:buNone/>
            </a:pPr>
            <a:r>
              <a:rPr lang="es-CO" dirty="0" smtClean="0"/>
              <a:t>     Es </a:t>
            </a:r>
            <a:r>
              <a:rPr lang="es-CO" dirty="0" smtClean="0">
                <a:solidFill>
                  <a:srgbClr val="0070C0"/>
                </a:solidFill>
              </a:rPr>
              <a:t>privilegio y deber de los cristianos tratar de refrescar  sus espíritus y vigorizar sus cuerpos mediante la recreación inocente</a:t>
            </a:r>
            <a:r>
              <a:rPr lang="es-CO" dirty="0" smtClean="0"/>
              <a:t>, con el fin de usar sus facultades físicas y mentales para la gloria de Dios.-</a:t>
            </a:r>
            <a:r>
              <a:rPr lang="es-CO" dirty="0" smtClean="0">
                <a:solidFill>
                  <a:srgbClr val="FF0000"/>
                </a:solidFill>
              </a:rPr>
              <a:t>MJ 362(1871). </a:t>
            </a:r>
          </a:p>
          <a:p>
            <a:endParaRPr lang="es-CO" dirty="0" smtClean="0"/>
          </a:p>
          <a:p>
            <a:endParaRPr lang="es-CO" dirty="0" smtClean="0"/>
          </a:p>
          <a:p>
            <a:endParaRPr lang="es-CO" dirty="0"/>
          </a:p>
        </p:txBody>
      </p:sp>
      <p:pic>
        <p:nvPicPr>
          <p:cNvPr id="15362" name="Picture 2" descr="http://t3.gstatic.com/images?q=tbn:ANd9GcStVytOakyNxqlFRLOr36Yr7-6fxHUmwu5ga2h-Cool_VoPLMLV"/>
          <p:cNvPicPr>
            <a:picLocks noChangeAspect="1" noChangeArrowheads="1"/>
          </p:cNvPicPr>
          <p:nvPr/>
        </p:nvPicPr>
        <p:blipFill>
          <a:blip r:embed="rId2" cstate="print"/>
          <a:srcRect/>
          <a:stretch>
            <a:fillRect/>
          </a:stretch>
        </p:blipFill>
        <p:spPr bwMode="auto">
          <a:xfrm>
            <a:off x="6732240" y="1340768"/>
            <a:ext cx="2143447" cy="3024336"/>
          </a:xfrm>
          <a:prstGeom prst="rect">
            <a:avLst/>
          </a:prstGeom>
          <a:noFill/>
        </p:spPr>
      </p:pic>
      <p:pic>
        <p:nvPicPr>
          <p:cNvPr id="15366" name="Picture 6" descr="http://t0.gstatic.com/images?q=tbn:ANd9GcQH49LVaGZkREotSAbvEtDZqLntdr3F3KCrRD4XL3b-DD_7QmsWFg"/>
          <p:cNvPicPr>
            <a:picLocks noChangeAspect="1" noChangeArrowheads="1"/>
          </p:cNvPicPr>
          <p:nvPr/>
        </p:nvPicPr>
        <p:blipFill>
          <a:blip r:embed="rId3" cstate="print"/>
          <a:srcRect/>
          <a:stretch>
            <a:fillRect/>
          </a:stretch>
        </p:blipFill>
        <p:spPr bwMode="auto">
          <a:xfrm>
            <a:off x="4572000" y="1340768"/>
            <a:ext cx="2028825" cy="3024336"/>
          </a:xfrm>
          <a:prstGeom prst="rect">
            <a:avLst/>
          </a:prstGeom>
          <a:noFill/>
        </p:spPr>
      </p:pic>
      <p:pic>
        <p:nvPicPr>
          <p:cNvPr id="15370" name="Picture 10" descr="http://t3.gstatic.com/images?q=tbn:ANd9GcQtaatcSuBMMy6wNWAx-Dp8s2OK_Enuhob_hqQtcAeD5Yeb9svq2Q"/>
          <p:cNvPicPr>
            <a:picLocks noChangeAspect="1" noChangeArrowheads="1"/>
          </p:cNvPicPr>
          <p:nvPr/>
        </p:nvPicPr>
        <p:blipFill>
          <a:blip r:embed="rId4" cstate="print"/>
          <a:srcRect/>
          <a:stretch>
            <a:fillRect/>
          </a:stretch>
        </p:blipFill>
        <p:spPr bwMode="auto">
          <a:xfrm>
            <a:off x="4860032" y="4509120"/>
            <a:ext cx="3528392" cy="213588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nodeType="clickEffect">
                                  <p:stCondLst>
                                    <p:cond delay="0"/>
                                  </p:stCondLst>
                                  <p:childTnLst>
                                    <p:set>
                                      <p:cBhvr>
                                        <p:cTn id="15" dur="1" fill="hold">
                                          <p:stCondLst>
                                            <p:cond delay="0"/>
                                          </p:stCondLst>
                                        </p:cTn>
                                        <p:tgtEl>
                                          <p:spTgt spid="15362"/>
                                        </p:tgtEl>
                                        <p:attrNameLst>
                                          <p:attrName>style.visibility</p:attrName>
                                        </p:attrNameLst>
                                      </p:cBhvr>
                                      <p:to>
                                        <p:strVal val="visible"/>
                                      </p:to>
                                    </p:set>
                                    <p:animEffect transition="in" filter="fade">
                                      <p:cBhvr>
                                        <p:cTn id="16" dur="100"/>
                                        <p:tgtEl>
                                          <p:spTgt spid="15362"/>
                                        </p:tgtEl>
                                      </p:cBhvr>
                                    </p:animEffect>
                                    <p:anim calcmode="lin" valueType="num">
                                      <p:cBhvr>
                                        <p:cTn id="17" dur="400" fill="hold"/>
                                        <p:tgtEl>
                                          <p:spTgt spid="15362"/>
                                        </p:tgtEl>
                                        <p:attrNameLst>
                                          <p:attrName>ppt_x</p:attrName>
                                        </p:attrNameLst>
                                      </p:cBhvr>
                                      <p:tavLst>
                                        <p:tav tm="0">
                                          <p:val>
                                            <p:strVal val="#ppt_x"/>
                                          </p:val>
                                        </p:tav>
                                        <p:tav tm="100000">
                                          <p:val>
                                            <p:strVal val="#ppt_x"/>
                                          </p:val>
                                        </p:tav>
                                      </p:tavLst>
                                    </p:anim>
                                    <p:anim calcmode="lin" valueType="num">
                                      <p:cBhvr>
                                        <p:cTn id="18" dur="400" fill="hold"/>
                                        <p:tgtEl>
                                          <p:spTgt spid="15362"/>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1536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1536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nodeType="clickEffect">
                                  <p:stCondLst>
                                    <p:cond delay="0"/>
                                  </p:stCondLst>
                                  <p:childTnLst>
                                    <p:set>
                                      <p:cBhvr>
                                        <p:cTn id="24" dur="1" fill="hold">
                                          <p:stCondLst>
                                            <p:cond delay="0"/>
                                          </p:stCondLst>
                                        </p:cTn>
                                        <p:tgtEl>
                                          <p:spTgt spid="15366"/>
                                        </p:tgtEl>
                                        <p:attrNameLst>
                                          <p:attrName>style.visibility</p:attrName>
                                        </p:attrNameLst>
                                      </p:cBhvr>
                                      <p:to>
                                        <p:strVal val="visible"/>
                                      </p:to>
                                    </p:set>
                                    <p:anim to="" calcmode="lin" valueType="num">
                                      <p:cBhvr>
                                        <p:cTn id="25" dur="1" fill="hold"/>
                                        <p:tgtEl>
                                          <p:spTgt spid="15366"/>
                                        </p:tgtEl>
                                        <p:attrNameLst>
                                          <p:attrName/>
                                        </p:attrNameLst>
                                      </p:cBhvr>
                                    </p:anim>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nodeType="clickEffect">
                                  <p:stCondLst>
                                    <p:cond delay="0"/>
                                  </p:stCondLst>
                                  <p:childTnLst>
                                    <p:set>
                                      <p:cBhvr>
                                        <p:cTn id="29" dur="1" fill="hold">
                                          <p:stCondLst>
                                            <p:cond delay="0"/>
                                          </p:stCondLst>
                                        </p:cTn>
                                        <p:tgtEl>
                                          <p:spTgt spid="15370"/>
                                        </p:tgtEl>
                                        <p:attrNameLst>
                                          <p:attrName>style.visibility</p:attrName>
                                        </p:attrNameLst>
                                      </p:cBhvr>
                                      <p:to>
                                        <p:strVal val="visible"/>
                                      </p:to>
                                    </p:set>
                                    <p:animEffect transition="in" filter="fade">
                                      <p:cBhvr>
                                        <p:cTn id="30" dur="100"/>
                                        <p:tgtEl>
                                          <p:spTgt spid="15370"/>
                                        </p:tgtEl>
                                      </p:cBhvr>
                                    </p:animEffect>
                                    <p:anim calcmode="lin" valueType="num">
                                      <p:cBhvr>
                                        <p:cTn id="31" dur="400" fill="hold"/>
                                        <p:tgtEl>
                                          <p:spTgt spid="15370"/>
                                        </p:tgtEl>
                                        <p:attrNameLst>
                                          <p:attrName>ppt_x</p:attrName>
                                        </p:attrNameLst>
                                      </p:cBhvr>
                                      <p:tavLst>
                                        <p:tav tm="0">
                                          <p:val>
                                            <p:strVal val="#ppt_x"/>
                                          </p:val>
                                        </p:tav>
                                        <p:tav tm="100000">
                                          <p:val>
                                            <p:strVal val="#ppt_x"/>
                                          </p:val>
                                        </p:tav>
                                      </p:tavLst>
                                    </p:anim>
                                    <p:anim calcmode="lin" valueType="num">
                                      <p:cBhvr>
                                        <p:cTn id="32" dur="400" fill="hold"/>
                                        <p:tgtEl>
                                          <p:spTgt spid="15370"/>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1537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1537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3" presetClass="entr" presetSubtype="0" fill="hold" grpId="0" nodeType="clickEffect">
                                  <p:stCondLst>
                                    <p:cond delay="0"/>
                                  </p:stCondLst>
                                  <p:childTnLst>
                                    <p:set>
                                      <p:cBhvr>
                                        <p:cTn id="38" dur="1" fill="hold">
                                          <p:stCondLst>
                                            <p:cond delay="0"/>
                                          </p:stCondLst>
                                        </p:cTn>
                                        <p:tgtEl>
                                          <p:spTgt spid="3">
                                            <p:bg/>
                                          </p:spTgt>
                                        </p:tgtEl>
                                        <p:attrNameLst>
                                          <p:attrName>style.visibility</p:attrName>
                                        </p:attrNameLst>
                                      </p:cBhvr>
                                      <p:to>
                                        <p:strVal val="visible"/>
                                      </p:to>
                                    </p:set>
                                    <p:animEffect transition="in" filter="fade">
                                      <p:cBhvr>
                                        <p:cTn id="39" dur="100"/>
                                        <p:tgtEl>
                                          <p:spTgt spid="3">
                                            <p:bg/>
                                          </p:spTgt>
                                        </p:tgtEl>
                                      </p:cBhvr>
                                    </p:animEffect>
                                    <p:anim calcmode="lin" valueType="num">
                                      <p:cBhvr>
                                        <p:cTn id="40" dur="400" fill="hold"/>
                                        <p:tgtEl>
                                          <p:spTgt spid="3">
                                            <p:bg/>
                                          </p:spTgt>
                                        </p:tgtEl>
                                        <p:attrNameLst>
                                          <p:attrName>ppt_x</p:attrName>
                                        </p:attrNameLst>
                                      </p:cBhvr>
                                      <p:tavLst>
                                        <p:tav tm="0">
                                          <p:val>
                                            <p:strVal val="#ppt_x"/>
                                          </p:val>
                                        </p:tav>
                                        <p:tav tm="100000">
                                          <p:val>
                                            <p:strVal val="#ppt_x"/>
                                          </p:val>
                                        </p:tav>
                                      </p:tavLst>
                                    </p:anim>
                                    <p:anim calcmode="lin" valueType="num">
                                      <p:cBhvr>
                                        <p:cTn id="41" dur="400" fill="hold"/>
                                        <p:tgtEl>
                                          <p:spTgt spid="3">
                                            <p:bg/>
                                          </p:spTgt>
                                        </p:tgtEl>
                                        <p:attrNameLst>
                                          <p:attrName>ppt_y</p:attrName>
                                        </p:attrNameLst>
                                      </p:cBhvr>
                                      <p:tavLst>
                                        <p:tav tm="0">
                                          <p:val>
                                            <p:strVal val="#ppt_y+0.31"/>
                                          </p:val>
                                        </p:tav>
                                        <p:tav tm="100000">
                                          <p:val>
                                            <p:strVal val="#ppt_y+0.31"/>
                                          </p:val>
                                        </p:tav>
                                      </p:tavLst>
                                    </p:anim>
                                    <p:anim calcmode="lin" valueType="num">
                                      <p:cBhvr>
                                        <p:cTn id="42"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3"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3" presetClass="entr" presetSubtype="0" fill="hold" grpId="0" nodeType="clickEffect">
                                  <p:stCondLst>
                                    <p:cond delay="0"/>
                                  </p:stCondLst>
                                  <p:childTnLst>
                                    <p:set>
                                      <p:cBhvr>
                                        <p:cTn id="47" dur="1" fill="hold">
                                          <p:stCondLst>
                                            <p:cond delay="0"/>
                                          </p:stCondLst>
                                        </p:cTn>
                                        <p:tgtEl>
                                          <p:spTgt spid="3">
                                            <p:txEl>
                                              <p:pRg st="0" end="0"/>
                                            </p:txEl>
                                          </p:spTgt>
                                        </p:tgtEl>
                                        <p:attrNameLst>
                                          <p:attrName>style.visibility</p:attrName>
                                        </p:attrNameLst>
                                      </p:cBhvr>
                                      <p:to>
                                        <p:strVal val="visible"/>
                                      </p:to>
                                    </p:set>
                                    <p:animEffect transition="in" filter="fade">
                                      <p:cBhvr>
                                        <p:cTn id="48" dur="100"/>
                                        <p:tgtEl>
                                          <p:spTgt spid="3">
                                            <p:txEl>
                                              <p:pRg st="0" end="0"/>
                                            </p:txEl>
                                          </p:spTgt>
                                        </p:tgtEl>
                                      </p:cBhvr>
                                    </p:animEffect>
                                    <p:anim calcmode="lin" valueType="num">
                                      <p:cBhvr>
                                        <p:cTn id="49"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50"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51"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2"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55.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0"/>
            <a:ext cx="5266928" cy="2708921"/>
          </a:xfrm>
          <a:solidFill>
            <a:schemeClr val="accent2">
              <a:lumMod val="20000"/>
              <a:lumOff val="80000"/>
            </a:schemeClr>
          </a:solidFill>
        </p:spPr>
        <p:txBody>
          <a:bodyPr>
            <a:normAutofit fontScale="92500"/>
          </a:bodyPr>
          <a:lstStyle/>
          <a:p>
            <a:pPr>
              <a:buNone/>
            </a:pPr>
            <a:r>
              <a:rPr lang="es-CO" dirty="0" smtClean="0"/>
              <a:t>    Los cristianos tienen a su disposición muchas fuentes de felicidad y pueden decir con exactitud infalible qué placeres son lícitos y buenos. </a:t>
            </a:r>
          </a:p>
        </p:txBody>
      </p:sp>
      <p:sp>
        <p:nvSpPr>
          <p:cNvPr id="4" name="3 Rectángulo"/>
          <p:cNvSpPr/>
          <p:nvPr/>
        </p:nvSpPr>
        <p:spPr>
          <a:xfrm>
            <a:off x="3491880" y="2852936"/>
            <a:ext cx="5652120" cy="3970318"/>
          </a:xfrm>
          <a:prstGeom prst="rect">
            <a:avLst/>
          </a:prstGeom>
          <a:solidFill>
            <a:schemeClr val="accent2">
              <a:lumMod val="20000"/>
              <a:lumOff val="80000"/>
            </a:schemeClr>
          </a:solidFill>
        </p:spPr>
        <p:txBody>
          <a:bodyPr wrap="square">
            <a:spAutoFit/>
          </a:bodyPr>
          <a:lstStyle/>
          <a:p>
            <a:r>
              <a:rPr lang="es-CO" sz="2800" dirty="0" smtClean="0"/>
              <a:t>Gozarán de las recreaciones que no disipen la mente ni rebajen el alma, que no desilusionen ni dejen tras sí una triste influencia que destruye el respeto propio u obstruye el camino de la utilidad. Si pueden llevar consigo a Jesús y mantener un espíritu de oración, están perfectamente seguros.</a:t>
            </a:r>
            <a:r>
              <a:rPr lang="es-CO" sz="2800" dirty="0" smtClean="0">
                <a:solidFill>
                  <a:srgbClr val="FF0000"/>
                </a:solidFill>
              </a:rPr>
              <a:t>-MJ 35 (1884</a:t>
            </a:r>
          </a:p>
        </p:txBody>
      </p:sp>
      <p:pic>
        <p:nvPicPr>
          <p:cNvPr id="5" name="Picture 8" descr="http://t2.gstatic.com/images?q=tbn:ANd9GcQMnEHXg-AwQ20a5HWIaTAzxUprV82JyhWaPppc_QRt9nEn1qvqMQ"/>
          <p:cNvPicPr>
            <a:picLocks noChangeAspect="1" noChangeArrowheads="1"/>
          </p:cNvPicPr>
          <p:nvPr/>
        </p:nvPicPr>
        <p:blipFill>
          <a:blip r:embed="rId2" cstate="print"/>
          <a:srcRect/>
          <a:stretch>
            <a:fillRect/>
          </a:stretch>
        </p:blipFill>
        <p:spPr bwMode="auto">
          <a:xfrm>
            <a:off x="5940152" y="332656"/>
            <a:ext cx="2952328" cy="2376264"/>
          </a:xfrm>
          <a:prstGeom prst="rect">
            <a:avLst/>
          </a:prstGeom>
          <a:noFill/>
        </p:spPr>
      </p:pic>
      <p:pic>
        <p:nvPicPr>
          <p:cNvPr id="6" name="Picture 4" descr="http://t3.gstatic.com/images?q=tbn:ANd9GcQ9LyCZS2R6juMyUCcnripFxnSOxrRlN2P90Bt8943NDSMdQQsk"/>
          <p:cNvPicPr>
            <a:picLocks noChangeAspect="1" noChangeArrowheads="1"/>
          </p:cNvPicPr>
          <p:nvPr/>
        </p:nvPicPr>
        <p:blipFill>
          <a:blip r:embed="rId3" cstate="print"/>
          <a:srcRect/>
          <a:stretch>
            <a:fillRect/>
          </a:stretch>
        </p:blipFill>
        <p:spPr bwMode="auto">
          <a:xfrm>
            <a:off x="251520" y="2996952"/>
            <a:ext cx="3240360" cy="36004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 calcmode="lin" valueType="num">
                                      <p:cBhvr>
                                        <p:cTn id="14" dur="1000" fill="hold"/>
                                        <p:tgtEl>
                                          <p:spTgt spid="3">
                                            <p:bg/>
                                          </p:spTgt>
                                        </p:tgtEl>
                                        <p:attrNameLst>
                                          <p:attrName>ppt_w</p:attrName>
                                        </p:attrNameLst>
                                      </p:cBhvr>
                                      <p:tavLst>
                                        <p:tav tm="0">
                                          <p:val>
                                            <p:strVal val="#ppt_w*0.70"/>
                                          </p:val>
                                        </p:tav>
                                        <p:tav tm="100000">
                                          <p:val>
                                            <p:strVal val="#ppt_w"/>
                                          </p:val>
                                        </p:tav>
                                      </p:tavLst>
                                    </p:anim>
                                    <p:anim calcmode="lin" valueType="num">
                                      <p:cBhvr>
                                        <p:cTn id="15" dur="1000" fill="hold"/>
                                        <p:tgtEl>
                                          <p:spTgt spid="3">
                                            <p:bg/>
                                          </p:spTgt>
                                        </p:tgtEl>
                                        <p:attrNameLst>
                                          <p:attrName>ppt_h</p:attrName>
                                        </p:attrNameLst>
                                      </p:cBhvr>
                                      <p:tavLst>
                                        <p:tav tm="0">
                                          <p:val>
                                            <p:strVal val="#ppt_h"/>
                                          </p:val>
                                        </p:tav>
                                        <p:tav tm="100000">
                                          <p:val>
                                            <p:strVal val="#ppt_h"/>
                                          </p:val>
                                        </p:tav>
                                      </p:tavLst>
                                    </p:anim>
                                    <p:animEffect transition="in" filter="fade">
                                      <p:cBhvr>
                                        <p:cTn id="16" dur="1000"/>
                                        <p:tgtEl>
                                          <p:spTgt spid="3">
                                            <p:bg/>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 to="" calcmode="lin" valueType="num">
                                      <p:cBhvr>
                                        <p:cTn id="28" dur="1" fill="hold"/>
                                        <p:tgtEl>
                                          <p:spTgt spid="6"/>
                                        </p:tgtEl>
                                        <p:attrNameLst>
                                          <p:attrName/>
                                        </p:attrNameLst>
                                      </p:cBhvr>
                                    </p:anim>
                                  </p:childTnLst>
                                </p:cTn>
                              </p:par>
                            </p:childTnLst>
                          </p:cTn>
                        </p:par>
                      </p:childTnLst>
                    </p:cTn>
                  </p:par>
                  <p:par>
                    <p:cTn id="29" fill="hold">
                      <p:stCondLst>
                        <p:cond delay="indefinite"/>
                      </p:stCondLst>
                      <p:childTnLst>
                        <p:par>
                          <p:cTn id="30" fill="hold">
                            <p:stCondLst>
                              <p:cond delay="0"/>
                            </p:stCondLst>
                            <p:childTnLst>
                              <p:par>
                                <p:cTn id="31" presetID="24" presetClass="entr" presetSubtype="0"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 to="" calcmode="lin" valueType="num">
                                      <p:cBhvr>
                                        <p:cTn id="33"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5796136" cy="6453336"/>
          </a:xfrm>
          <a:solidFill>
            <a:schemeClr val="accent1">
              <a:lumMod val="20000"/>
              <a:lumOff val="80000"/>
            </a:schemeClr>
          </a:solidFill>
        </p:spPr>
        <p:txBody>
          <a:bodyPr>
            <a:normAutofit lnSpcReduction="10000"/>
          </a:bodyPr>
          <a:lstStyle/>
          <a:p>
            <a:pPr>
              <a:buNone/>
            </a:pPr>
            <a:r>
              <a:rPr lang="es-CO" dirty="0" smtClean="0"/>
              <a:t>    Debemos conducirnos y dirigir nuestras  reuniones de tal manera, que al volver a nuestros hogares podamos tener una conciencia libre de ofensa hacia Dios y lo hombres. </a:t>
            </a:r>
          </a:p>
          <a:p>
            <a:pPr>
              <a:buNone/>
            </a:pPr>
            <a:endParaRPr lang="es-CO" dirty="0" smtClean="0"/>
          </a:p>
          <a:p>
            <a:pPr>
              <a:buNone/>
            </a:pPr>
            <a:r>
              <a:rPr lang="es-CO" dirty="0" smtClean="0"/>
              <a:t>   Tener “la seguridad de que no hemos herido ni perjudicado en nada a aquellos con quienes hemos estado asociados, ni hemos ejercido una influencia perjudicial sobre ellos... </a:t>
            </a:r>
          </a:p>
          <a:p>
            <a:endParaRPr lang="es-CO" dirty="0" smtClean="0"/>
          </a:p>
        </p:txBody>
      </p:sp>
      <p:pic>
        <p:nvPicPr>
          <p:cNvPr id="14338" name="Picture 2" descr="http://t1.gstatic.com/images?q=tbn:ANd9GcTjspMG4pstyF-9-xKAXBXrBbgpqkqO3d3tAX-gC6_47bBtohpi"/>
          <p:cNvPicPr>
            <a:picLocks noChangeAspect="1" noChangeArrowheads="1"/>
          </p:cNvPicPr>
          <p:nvPr/>
        </p:nvPicPr>
        <p:blipFill>
          <a:blip r:embed="rId2" cstate="print"/>
          <a:srcRect/>
          <a:stretch>
            <a:fillRect/>
          </a:stretch>
        </p:blipFill>
        <p:spPr bwMode="auto">
          <a:xfrm>
            <a:off x="5940152" y="332656"/>
            <a:ext cx="2640707" cy="2448272"/>
          </a:xfrm>
          <a:prstGeom prst="rect">
            <a:avLst/>
          </a:prstGeom>
          <a:noFill/>
        </p:spPr>
      </p:pic>
      <p:pic>
        <p:nvPicPr>
          <p:cNvPr id="14340" name="Picture 4" descr="http://t1.gstatic.com/images?q=tbn:ANd9GcSWoGIQHQDiWWm7pxnA5YZphUIXmofgT34moFEH2GbU12xeI5aQ2A"/>
          <p:cNvPicPr>
            <a:picLocks noChangeAspect="1" noChangeArrowheads="1"/>
          </p:cNvPicPr>
          <p:nvPr/>
        </p:nvPicPr>
        <p:blipFill>
          <a:blip r:embed="rId3" cstate="print"/>
          <a:srcRect/>
          <a:stretch>
            <a:fillRect/>
          </a:stretch>
        </p:blipFill>
        <p:spPr bwMode="auto">
          <a:xfrm>
            <a:off x="5868144" y="3356992"/>
            <a:ext cx="2736304" cy="28083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nodeType="clickEffect">
                                  <p:stCondLst>
                                    <p:cond delay="0"/>
                                  </p:stCondLst>
                                  <p:childTnLst>
                                    <p:set>
                                      <p:cBhvr>
                                        <p:cTn id="24" dur="1" fill="hold">
                                          <p:stCondLst>
                                            <p:cond delay="0"/>
                                          </p:stCondLst>
                                        </p:cTn>
                                        <p:tgtEl>
                                          <p:spTgt spid="14338"/>
                                        </p:tgtEl>
                                        <p:attrNameLst>
                                          <p:attrName>style.visibility</p:attrName>
                                        </p:attrNameLst>
                                      </p:cBhvr>
                                      <p:to>
                                        <p:strVal val="visible"/>
                                      </p:to>
                                    </p:set>
                                    <p:anim to="" calcmode="lin" valueType="num">
                                      <p:cBhvr>
                                        <p:cTn id="25" dur="1" fill="hold"/>
                                        <p:tgtEl>
                                          <p:spTgt spid="14338"/>
                                        </p:tgtEl>
                                        <p:attrNameLst>
                                          <p:attrName/>
                                        </p:attrNameLst>
                                      </p:cBhvr>
                                    </p:anim>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nodeType="clickEffect">
                                  <p:stCondLst>
                                    <p:cond delay="0"/>
                                  </p:stCondLst>
                                  <p:childTnLst>
                                    <p:set>
                                      <p:cBhvr>
                                        <p:cTn id="29" dur="1" fill="hold">
                                          <p:stCondLst>
                                            <p:cond delay="0"/>
                                          </p:stCondLst>
                                        </p:cTn>
                                        <p:tgtEl>
                                          <p:spTgt spid="14340"/>
                                        </p:tgtEl>
                                        <p:attrNameLst>
                                          <p:attrName>style.visibility</p:attrName>
                                        </p:attrNameLst>
                                      </p:cBhvr>
                                      <p:to>
                                        <p:strVal val="visible"/>
                                      </p:to>
                                    </p:set>
                                    <p:anim to="" calcmode="lin" valueType="num">
                                      <p:cBhvr>
                                        <p:cTn id="30" dur="1" fill="hold"/>
                                        <p:tgtEl>
                                          <p:spTgt spid="14340"/>
                                        </p:tgtEl>
                                        <p:attrNameLst>
                                          <p:attrName/>
                                        </p:attrNameLst>
                                      </p:cBhvr>
                                    </p:anim>
                                  </p:childTnLst>
                                </p:cTn>
                              </p:par>
                            </p:childTnLst>
                          </p:cTn>
                        </p:par>
                      </p:childTnLst>
                    </p:cTn>
                  </p:par>
                  <p:par>
                    <p:cTn id="31" fill="hold">
                      <p:stCondLst>
                        <p:cond delay="indefinite"/>
                      </p:stCondLst>
                      <p:childTnLst>
                        <p:par>
                          <p:cTn id="32" fill="hold">
                            <p:stCondLst>
                              <p:cond delay="0"/>
                            </p:stCondLst>
                            <p:childTnLst>
                              <p:par>
                                <p:cTn id="33" presetID="24" presetClass="entr" presetSubtype="0" fill="hold" nodeType="click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anim to="" calcmode="lin" valueType="num">
                                      <p:cBhvr>
                                        <p:cTn id="35"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5580112" cy="6525344"/>
          </a:xfrm>
          <a:solidFill>
            <a:schemeClr val="accent2">
              <a:lumMod val="20000"/>
              <a:lumOff val="80000"/>
            </a:schemeClr>
          </a:solidFill>
        </p:spPr>
        <p:txBody>
          <a:bodyPr>
            <a:normAutofit/>
          </a:bodyPr>
          <a:lstStyle/>
          <a:p>
            <a:pPr algn="ctr">
              <a:buNone/>
            </a:pPr>
            <a:r>
              <a:rPr lang="es-CO" dirty="0" smtClean="0"/>
              <a:t>    No será peligrosa cualquier diversión a la cual podáis dedicaros y pedir con fe la bendición de Dios. </a:t>
            </a:r>
          </a:p>
          <a:p>
            <a:endParaRPr lang="es-CO" dirty="0" smtClean="0"/>
          </a:p>
          <a:p>
            <a:pPr algn="ctr">
              <a:buNone/>
            </a:pPr>
            <a:r>
              <a:rPr lang="es-CO" dirty="0" smtClean="0"/>
              <a:t>     Pero cualquier diversión que os descalifique para la oración secreta, para la devoción ante el altar de la oración, o para tomar parte en la reunión de oración, no sólo no es segura, si no peligrosa.-</a:t>
            </a:r>
            <a:r>
              <a:rPr lang="es-CO" dirty="0" smtClean="0">
                <a:solidFill>
                  <a:srgbClr val="FF0000"/>
                </a:solidFill>
              </a:rPr>
              <a:t>MJ 384 (1913). </a:t>
            </a:r>
          </a:p>
          <a:p>
            <a:endParaRPr lang="es-CO" dirty="0"/>
          </a:p>
        </p:txBody>
      </p:sp>
      <p:pic>
        <p:nvPicPr>
          <p:cNvPr id="18434" name="Picture 2" descr="http://t2.gstatic.com/images?q=tbn:ANd9GcRjV6AuS3Z7lnDzwHi3tNwC53dx-jboqJatKuxllFz12NUB7hbn"/>
          <p:cNvPicPr>
            <a:picLocks noChangeAspect="1" noChangeArrowheads="1"/>
          </p:cNvPicPr>
          <p:nvPr/>
        </p:nvPicPr>
        <p:blipFill>
          <a:blip r:embed="rId2" cstate="print"/>
          <a:srcRect/>
          <a:stretch>
            <a:fillRect/>
          </a:stretch>
        </p:blipFill>
        <p:spPr bwMode="auto">
          <a:xfrm>
            <a:off x="5580112" y="3429000"/>
            <a:ext cx="3312368" cy="3143995"/>
          </a:xfrm>
          <a:prstGeom prst="rect">
            <a:avLst/>
          </a:prstGeom>
          <a:noFill/>
        </p:spPr>
      </p:pic>
      <p:pic>
        <p:nvPicPr>
          <p:cNvPr id="18436" name="Picture 4" descr="http://t0.gstatic.com/images?q=tbn:ANd9GcSHny8h2zFq7fP9jdMLGZ6ZFMAzUwp52PhLIUHmX4fGN_hVQry0rg"/>
          <p:cNvPicPr>
            <a:picLocks noChangeAspect="1" noChangeArrowheads="1"/>
          </p:cNvPicPr>
          <p:nvPr/>
        </p:nvPicPr>
        <p:blipFill>
          <a:blip r:embed="rId3" cstate="print"/>
          <a:srcRect/>
          <a:stretch>
            <a:fillRect/>
          </a:stretch>
        </p:blipFill>
        <p:spPr bwMode="auto">
          <a:xfrm>
            <a:off x="5580112" y="332656"/>
            <a:ext cx="3312368" cy="2639939"/>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8436"/>
                                        </p:tgtEl>
                                        <p:attrNameLst>
                                          <p:attrName>style.visibility</p:attrName>
                                        </p:attrNameLst>
                                      </p:cBhvr>
                                      <p:to>
                                        <p:strVal val="visible"/>
                                      </p:to>
                                    </p:set>
                                    <p:anim to="" calcmode="lin" valueType="num">
                                      <p:cBhvr>
                                        <p:cTn id="7" dur="1" fill="hold"/>
                                        <p:tgtEl>
                                          <p:spTgt spid="1843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8434"/>
                                        </p:tgtEl>
                                        <p:attrNameLst>
                                          <p:attrName>style.visibility</p:attrName>
                                        </p:attrNameLst>
                                      </p:cBhvr>
                                      <p:to>
                                        <p:strVal val="visible"/>
                                      </p:to>
                                    </p:set>
                                    <p:anim to="" calcmode="lin" valueType="num">
                                      <p:cBhvr>
                                        <p:cTn id="22" dur="1" fill="hold"/>
                                        <p:tgtEl>
                                          <p:spTgt spid="18434"/>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1"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3" grpId="1" uiExpand="1"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2"/>
          </a:solidFill>
        </p:spPr>
        <p:txBody>
          <a:bodyPr>
            <a:normAutofit fontScale="90000"/>
          </a:bodyPr>
          <a:lstStyle/>
          <a:p>
            <a:r>
              <a:rPr lang="es-CO" dirty="0" smtClean="0">
                <a:solidFill>
                  <a:srgbClr val="FF0000"/>
                </a:solidFill>
                <a:latin typeface="Algerian" pitchFamily="82" charset="0"/>
              </a:rPr>
              <a:t/>
            </a:r>
            <a:br>
              <a:rPr lang="es-CO" dirty="0" smtClean="0">
                <a:solidFill>
                  <a:srgbClr val="FF0000"/>
                </a:solidFill>
                <a:latin typeface="Algerian" pitchFamily="82" charset="0"/>
              </a:rPr>
            </a:br>
            <a:r>
              <a:rPr lang="es-CO" dirty="0" smtClean="0">
                <a:solidFill>
                  <a:srgbClr val="FFFF00"/>
                </a:solidFill>
                <a:latin typeface="Algerian" pitchFamily="82" charset="0"/>
              </a:rPr>
              <a:t>Música que eleva. </a:t>
            </a:r>
            <a:br>
              <a:rPr lang="es-CO" dirty="0" smtClean="0">
                <a:solidFill>
                  <a:srgbClr val="FFFF00"/>
                </a:solidFill>
                <a:latin typeface="Algerian" pitchFamily="82" charset="0"/>
              </a:rPr>
            </a:br>
            <a:endParaRPr lang="es-CO" dirty="0">
              <a:solidFill>
                <a:srgbClr val="FFFF00"/>
              </a:solidFill>
              <a:latin typeface="Algerian" pitchFamily="82" charset="0"/>
            </a:endParaRPr>
          </a:p>
        </p:txBody>
      </p:sp>
      <p:sp>
        <p:nvSpPr>
          <p:cNvPr id="3" name="2 Marcador de contenido"/>
          <p:cNvSpPr>
            <a:spLocks noGrp="1"/>
          </p:cNvSpPr>
          <p:nvPr>
            <p:ph idx="1"/>
          </p:nvPr>
        </p:nvSpPr>
        <p:spPr>
          <a:xfrm>
            <a:off x="0" y="4077072"/>
            <a:ext cx="8686800" cy="2780928"/>
          </a:xfrm>
          <a:solidFill>
            <a:schemeClr val="accent6">
              <a:lumMod val="60000"/>
              <a:lumOff val="40000"/>
            </a:schemeClr>
          </a:solidFill>
        </p:spPr>
        <p:txBody>
          <a:bodyPr>
            <a:normAutofit fontScale="92500" lnSpcReduction="20000"/>
          </a:bodyPr>
          <a:lstStyle/>
          <a:p>
            <a:pPr fontAlgn="base">
              <a:buNone/>
            </a:pPr>
            <a:r>
              <a:rPr lang="es-CO" dirty="0" smtClean="0"/>
              <a:t>    </a:t>
            </a:r>
            <a:r>
              <a:rPr lang="es-CO" dirty="0" smtClean="0">
                <a:solidFill>
                  <a:srgbClr val="FF0000"/>
                </a:solidFill>
              </a:rPr>
              <a:t>Éxodo 15:1,2</a:t>
            </a:r>
            <a:r>
              <a:rPr lang="es-CO" dirty="0" smtClean="0"/>
              <a:t>. Entonces cantó Moisés y los hijos de Israel este cántico á Jehová, y dijeron: </a:t>
            </a:r>
            <a:r>
              <a:rPr lang="es-CO" dirty="0" smtClean="0">
                <a:solidFill>
                  <a:srgbClr val="0070C0"/>
                </a:solidFill>
              </a:rPr>
              <a:t>Cantaré yo á Jehová, porque se ha magnificado grandemente, Echando en la mar al caballo y al que en él subía.</a:t>
            </a:r>
            <a:r>
              <a:rPr lang="es-CO" dirty="0" smtClean="0"/>
              <a:t> 2 </a:t>
            </a:r>
            <a:r>
              <a:rPr lang="es-CO" dirty="0" smtClean="0">
                <a:solidFill>
                  <a:srgbClr val="0070C0"/>
                </a:solidFill>
              </a:rPr>
              <a:t> Jehová es mi fortaleza, y mi canción</a:t>
            </a:r>
            <a:r>
              <a:rPr lang="es-CO" dirty="0" smtClean="0"/>
              <a:t>, Y hame sido por salud: Este es mi Dios, y á éste engrandeceré; Dios de mi padre, y á éste ensalzaré. </a:t>
            </a:r>
          </a:p>
          <a:p>
            <a:endParaRPr lang="es-CO" dirty="0" smtClean="0"/>
          </a:p>
          <a:p>
            <a:endParaRPr lang="es-CO" dirty="0" smtClean="0"/>
          </a:p>
          <a:p>
            <a:endParaRPr lang="es-CO" dirty="0" smtClean="0"/>
          </a:p>
          <a:p>
            <a:endParaRPr lang="es-CO" dirty="0"/>
          </a:p>
        </p:txBody>
      </p:sp>
      <p:sp>
        <p:nvSpPr>
          <p:cNvPr id="4" name="3 Rectángulo"/>
          <p:cNvSpPr/>
          <p:nvPr/>
        </p:nvSpPr>
        <p:spPr>
          <a:xfrm>
            <a:off x="251520" y="1628800"/>
            <a:ext cx="6192688" cy="2246769"/>
          </a:xfrm>
          <a:prstGeom prst="rect">
            <a:avLst/>
          </a:prstGeom>
        </p:spPr>
        <p:txBody>
          <a:bodyPr wrap="square">
            <a:spAutoFit/>
          </a:bodyPr>
          <a:lstStyle/>
          <a:p>
            <a:r>
              <a:rPr lang="es-CO" sz="2800" dirty="0" smtClean="0"/>
              <a:t>Así como los israelitas cuando andaban por el desierto alegraron su camino con la música del canto sagrado, </a:t>
            </a:r>
            <a:r>
              <a:rPr lang="es-CO" sz="2800" dirty="0" smtClean="0">
                <a:solidFill>
                  <a:srgbClr val="0070C0"/>
                </a:solidFill>
              </a:rPr>
              <a:t>Dios invita a sus hijos de hoy a alegrar por el mismo  medio su vida de peregrinaje</a:t>
            </a:r>
            <a:r>
              <a:rPr lang="es-CO" sz="2800" dirty="0" smtClean="0"/>
              <a:t>.</a:t>
            </a:r>
          </a:p>
        </p:txBody>
      </p:sp>
      <p:pic>
        <p:nvPicPr>
          <p:cNvPr id="17410" name="Picture 2" descr="http://t0.gstatic.com/images?q=tbn:ANd9GcTClORQzguvClR25CULt3BV_7PrATGelVGH2YaaLOtet7ZlE-PD"/>
          <p:cNvPicPr>
            <a:picLocks noChangeAspect="1" noChangeArrowheads="1"/>
          </p:cNvPicPr>
          <p:nvPr/>
        </p:nvPicPr>
        <p:blipFill>
          <a:blip r:embed="rId2" cstate="print"/>
          <a:srcRect/>
          <a:stretch>
            <a:fillRect/>
          </a:stretch>
        </p:blipFill>
        <p:spPr bwMode="auto">
          <a:xfrm>
            <a:off x="6516216" y="1628800"/>
            <a:ext cx="2304256" cy="217894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nodeType="clickEffect">
                                  <p:stCondLst>
                                    <p:cond delay="0"/>
                                  </p:stCondLst>
                                  <p:childTnLst>
                                    <p:set>
                                      <p:cBhvr>
                                        <p:cTn id="12" dur="1" fill="hold">
                                          <p:stCondLst>
                                            <p:cond delay="0"/>
                                          </p:stCondLst>
                                        </p:cTn>
                                        <p:tgtEl>
                                          <p:spTgt spid="17410"/>
                                        </p:tgtEl>
                                        <p:attrNameLst>
                                          <p:attrName>style.visibility</p:attrName>
                                        </p:attrNameLst>
                                      </p:cBhvr>
                                      <p:to>
                                        <p:strVal val="visible"/>
                                      </p:to>
                                    </p:set>
                                    <p:anim to="" calcmode="lin" valueType="num">
                                      <p:cBhvr>
                                        <p:cTn id="13" dur="1" fill="hold"/>
                                        <p:tgtEl>
                                          <p:spTgt spid="17410"/>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to="" calcmode="lin" valueType="num">
                                      <p:cBhvr>
                                        <p:cTn id="18" dur="1" fill="hold"/>
                                        <p:tgtEl>
                                          <p:spTgt spid="4"/>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55" presetClass="entr" presetSubtype="0" fill="hold" grpId="0" nodeType="clickEffect">
                                  <p:stCondLst>
                                    <p:cond delay="0"/>
                                  </p:stCondLst>
                                  <p:childTnLst>
                                    <p:set>
                                      <p:cBhvr>
                                        <p:cTn id="22" dur="1" fill="hold">
                                          <p:stCondLst>
                                            <p:cond delay="0"/>
                                          </p:stCondLst>
                                        </p:cTn>
                                        <p:tgtEl>
                                          <p:spTgt spid="3">
                                            <p:bg/>
                                          </p:spTgt>
                                        </p:tgtEl>
                                        <p:attrNameLst>
                                          <p:attrName>style.visibility</p:attrName>
                                        </p:attrNameLst>
                                      </p:cBhvr>
                                      <p:to>
                                        <p:strVal val="visible"/>
                                      </p:to>
                                    </p:set>
                                    <p:anim calcmode="lin" valueType="num">
                                      <p:cBhvr>
                                        <p:cTn id="23" dur="1000" fill="hold"/>
                                        <p:tgtEl>
                                          <p:spTgt spid="3">
                                            <p:bg/>
                                          </p:spTgt>
                                        </p:tgtEl>
                                        <p:attrNameLst>
                                          <p:attrName>ppt_w</p:attrName>
                                        </p:attrNameLst>
                                      </p:cBhvr>
                                      <p:tavLst>
                                        <p:tav tm="0">
                                          <p:val>
                                            <p:strVal val="#ppt_w*0.70"/>
                                          </p:val>
                                        </p:tav>
                                        <p:tav tm="100000">
                                          <p:val>
                                            <p:strVal val="#ppt_w"/>
                                          </p:val>
                                        </p:tav>
                                      </p:tavLst>
                                    </p:anim>
                                    <p:anim calcmode="lin" valueType="num">
                                      <p:cBhvr>
                                        <p:cTn id="24" dur="1000" fill="hold"/>
                                        <p:tgtEl>
                                          <p:spTgt spid="3">
                                            <p:bg/>
                                          </p:spTgt>
                                        </p:tgtEl>
                                        <p:attrNameLst>
                                          <p:attrName>ppt_h</p:attrName>
                                        </p:attrNameLst>
                                      </p:cBhvr>
                                      <p:tavLst>
                                        <p:tav tm="0">
                                          <p:val>
                                            <p:strVal val="#ppt_h"/>
                                          </p:val>
                                        </p:tav>
                                        <p:tav tm="100000">
                                          <p:val>
                                            <p:strVal val="#ppt_h"/>
                                          </p:val>
                                        </p:tav>
                                      </p:tavLst>
                                    </p:anim>
                                    <p:animEffect transition="in" filter="fade">
                                      <p:cBhvr>
                                        <p:cTn id="25" dur="1000"/>
                                        <p:tgtEl>
                                          <p:spTgt spid="3">
                                            <p:bg/>
                                          </p:spTgt>
                                        </p:tgtEl>
                                      </p:cBhvr>
                                    </p:animEffect>
                                  </p:childTnLst>
                                </p:cTn>
                              </p:par>
                            </p:childTnLst>
                          </p:cTn>
                        </p:par>
                      </p:childTnLst>
                    </p:cTn>
                  </p:par>
                  <p:par>
                    <p:cTn id="26" fill="hold">
                      <p:stCondLst>
                        <p:cond delay="indefinite"/>
                      </p:stCondLst>
                      <p:childTnLst>
                        <p:par>
                          <p:cTn id="27" fill="hold">
                            <p:stCondLst>
                              <p:cond delay="0"/>
                            </p:stCondLst>
                            <p:childTnLst>
                              <p:par>
                                <p:cTn id="28" presetID="55" presetClass="entr" presetSubtype="0" fill="hold" grpId="0" nodeType="clickEffect">
                                  <p:stCondLst>
                                    <p:cond delay="0"/>
                                  </p:stCondLst>
                                  <p:childTnLst>
                                    <p:set>
                                      <p:cBhvr>
                                        <p:cTn id="29" dur="1" fill="hold">
                                          <p:stCondLst>
                                            <p:cond delay="0"/>
                                          </p:stCondLst>
                                        </p:cTn>
                                        <p:tgtEl>
                                          <p:spTgt spid="3">
                                            <p:txEl>
                                              <p:pRg st="0" end="0"/>
                                            </p:txEl>
                                          </p:spTgt>
                                        </p:tgtEl>
                                        <p:attrNameLst>
                                          <p:attrName>style.visibility</p:attrName>
                                        </p:attrNameLst>
                                      </p:cBhvr>
                                      <p:to>
                                        <p:strVal val="visible"/>
                                      </p:to>
                                    </p:set>
                                    <p:anim calcmode="lin" valueType="num">
                                      <p:cBhvr>
                                        <p:cTn id="30"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31"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32"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4" grpId="0"/>
    </p:bldLst>
  </p:timing>
</p:sld>
</file>

<file path=ppt/slides/slide59.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2160241"/>
          </a:xfrm>
        </p:spPr>
        <p:txBody>
          <a:bodyPr>
            <a:normAutofit/>
          </a:bodyPr>
          <a:lstStyle/>
          <a:p>
            <a:pPr algn="ctr">
              <a:buNone/>
            </a:pPr>
            <a:r>
              <a:rPr lang="es-CO" dirty="0" smtClean="0"/>
              <a:t>    </a:t>
            </a:r>
            <a:r>
              <a:rPr lang="es-CO" dirty="0" smtClean="0">
                <a:solidFill>
                  <a:srgbClr val="0070C0"/>
                </a:solidFill>
              </a:rPr>
              <a:t>Pocos medios hay más eficaces para grabar sus palabras en la memoria, que el de repetirlas en el canto</a:t>
            </a:r>
            <a:r>
              <a:rPr lang="es-CO" dirty="0" smtClean="0"/>
              <a:t>. Y un canto tal tiene poder maravilloso. </a:t>
            </a:r>
          </a:p>
        </p:txBody>
      </p:sp>
      <p:pic>
        <p:nvPicPr>
          <p:cNvPr id="83970" name="Picture 2" descr="http://t0.gstatic.com/images?q=tbn:ANd9GcTe8ttGegI23HbNsvWWlk_eOBw8aBzL6MrJ-x1p5cEGIecbn98TSw"/>
          <p:cNvPicPr>
            <a:picLocks noChangeAspect="1" noChangeArrowheads="1"/>
          </p:cNvPicPr>
          <p:nvPr/>
        </p:nvPicPr>
        <p:blipFill>
          <a:blip r:embed="rId2" cstate="print"/>
          <a:srcRect/>
          <a:stretch>
            <a:fillRect/>
          </a:stretch>
        </p:blipFill>
        <p:spPr bwMode="auto">
          <a:xfrm>
            <a:off x="7415808" y="4509121"/>
            <a:ext cx="1728192" cy="2348880"/>
          </a:xfrm>
          <a:prstGeom prst="rect">
            <a:avLst/>
          </a:prstGeom>
          <a:noFill/>
        </p:spPr>
      </p:pic>
      <p:sp>
        <p:nvSpPr>
          <p:cNvPr id="5" name="4 Rectángulo"/>
          <p:cNvSpPr/>
          <p:nvPr/>
        </p:nvSpPr>
        <p:spPr>
          <a:xfrm>
            <a:off x="251520" y="2636912"/>
            <a:ext cx="5472608" cy="3816429"/>
          </a:xfrm>
          <a:prstGeom prst="rect">
            <a:avLst/>
          </a:prstGeom>
          <a:solidFill>
            <a:srgbClr val="92D050"/>
          </a:solidFill>
        </p:spPr>
        <p:txBody>
          <a:bodyPr wrap="square">
            <a:spAutoFit/>
          </a:bodyPr>
          <a:lstStyle/>
          <a:p>
            <a:pPr algn="ctr">
              <a:buNone/>
            </a:pPr>
            <a:r>
              <a:rPr lang="es-CO" sz="2800" dirty="0" smtClean="0"/>
              <a:t>Tiene poder para subyugar naturalezas rudas e incultas; para avivar el pensamiento y despertar simpatía; para promover la armonía de acción y desvanecer la melancolía y los presentimientos que destruyen el valor y debilitan el esfuerzo.-Ed 163 (1903). </a:t>
            </a:r>
          </a:p>
          <a:p>
            <a:endParaRPr lang="es-CO" dirty="0"/>
          </a:p>
        </p:txBody>
      </p:sp>
      <p:pic>
        <p:nvPicPr>
          <p:cNvPr id="83972" name="Picture 4" descr="http://t1.gstatic.com/images?q=tbn:ANd9GcT3kZTFi8EkOKo2VcapjZAWjmFKNG3hZijdhwDVbU1KdP9__Q3T-g"/>
          <p:cNvPicPr>
            <a:picLocks noChangeAspect="1" noChangeArrowheads="1"/>
          </p:cNvPicPr>
          <p:nvPr/>
        </p:nvPicPr>
        <p:blipFill>
          <a:blip r:embed="rId3" cstate="print"/>
          <a:srcRect/>
          <a:stretch>
            <a:fillRect/>
          </a:stretch>
        </p:blipFill>
        <p:spPr bwMode="auto">
          <a:xfrm>
            <a:off x="5724128" y="2636912"/>
            <a:ext cx="1800200" cy="174002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nodeType="clickEffect">
                                  <p:stCondLst>
                                    <p:cond delay="0"/>
                                  </p:stCondLst>
                                  <p:childTnLst>
                                    <p:set>
                                      <p:cBhvr>
                                        <p:cTn id="15" dur="1" fill="hold">
                                          <p:stCondLst>
                                            <p:cond delay="0"/>
                                          </p:stCondLst>
                                        </p:cTn>
                                        <p:tgtEl>
                                          <p:spTgt spid="83972"/>
                                        </p:tgtEl>
                                        <p:attrNameLst>
                                          <p:attrName>style.visibility</p:attrName>
                                        </p:attrNameLst>
                                      </p:cBhvr>
                                      <p:to>
                                        <p:strVal val="visible"/>
                                      </p:to>
                                    </p:set>
                                    <p:anim to="" calcmode="lin" valueType="num">
                                      <p:cBhvr>
                                        <p:cTn id="16" dur="1" fill="hold"/>
                                        <p:tgtEl>
                                          <p:spTgt spid="83972"/>
                                        </p:tgtEl>
                                        <p:attrNameLst>
                                          <p:attrName/>
                                        </p:attrNameLst>
                                      </p:cBhvr>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nodeType="clickEffect">
                                  <p:stCondLst>
                                    <p:cond delay="0"/>
                                  </p:stCondLst>
                                  <p:childTnLst>
                                    <p:set>
                                      <p:cBhvr>
                                        <p:cTn id="20" dur="1" fill="hold">
                                          <p:stCondLst>
                                            <p:cond delay="0"/>
                                          </p:stCondLst>
                                        </p:cTn>
                                        <p:tgtEl>
                                          <p:spTgt spid="83970"/>
                                        </p:tgtEl>
                                        <p:attrNameLst>
                                          <p:attrName>style.visibility</p:attrName>
                                        </p:attrNameLst>
                                      </p:cBhvr>
                                      <p:to>
                                        <p:strVal val="visible"/>
                                      </p:to>
                                    </p:set>
                                    <p:animEffect transition="in" filter="fade">
                                      <p:cBhvr>
                                        <p:cTn id="21" dur="100"/>
                                        <p:tgtEl>
                                          <p:spTgt spid="83970"/>
                                        </p:tgtEl>
                                      </p:cBhvr>
                                    </p:animEffect>
                                    <p:anim calcmode="lin" valueType="num">
                                      <p:cBhvr>
                                        <p:cTn id="22" dur="400" fill="hold"/>
                                        <p:tgtEl>
                                          <p:spTgt spid="83970"/>
                                        </p:tgtEl>
                                        <p:attrNameLst>
                                          <p:attrName>ppt_x</p:attrName>
                                        </p:attrNameLst>
                                      </p:cBhvr>
                                      <p:tavLst>
                                        <p:tav tm="0">
                                          <p:val>
                                            <p:strVal val="#ppt_x"/>
                                          </p:val>
                                        </p:tav>
                                        <p:tav tm="100000">
                                          <p:val>
                                            <p:strVal val="#ppt_x"/>
                                          </p:val>
                                        </p:tav>
                                      </p:tavLst>
                                    </p:anim>
                                    <p:anim calcmode="lin" valueType="num">
                                      <p:cBhvr>
                                        <p:cTn id="23" dur="400" fill="hold"/>
                                        <p:tgtEl>
                                          <p:spTgt spid="83970"/>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8397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8397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0"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500" fill="hold"/>
                                        <p:tgtEl>
                                          <p:spTgt spid="5"/>
                                        </p:tgtEl>
                                        <p:attrNameLst>
                                          <p:attrName>ppt_w</p:attrName>
                                        </p:attrNameLst>
                                      </p:cBhvr>
                                      <p:tavLst>
                                        <p:tav tm="0">
                                          <p:val>
                                            <p:fltVal val="0"/>
                                          </p:val>
                                        </p:tav>
                                        <p:tav tm="100000">
                                          <p:val>
                                            <p:strVal val="#ppt_w"/>
                                          </p:val>
                                        </p:tav>
                                      </p:tavLst>
                                    </p:anim>
                                    <p:anim calcmode="lin" valueType="num">
                                      <p:cBhvr>
                                        <p:cTn id="31" dur="500" fill="hold"/>
                                        <p:tgtEl>
                                          <p:spTgt spid="5"/>
                                        </p:tgtEl>
                                        <p:attrNameLst>
                                          <p:attrName>ppt_h</p:attrName>
                                        </p:attrNameLst>
                                      </p:cBhvr>
                                      <p:tavLst>
                                        <p:tav tm="0">
                                          <p:val>
                                            <p:fltVal val="0"/>
                                          </p:val>
                                        </p:tav>
                                        <p:tav tm="100000">
                                          <p:val>
                                            <p:strVal val="#ppt_h"/>
                                          </p:val>
                                        </p:tav>
                                      </p:tavLst>
                                    </p:anim>
                                    <p:animEffect transition="in" filter="fade">
                                      <p:cBhvr>
                                        <p:cTn id="3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5868144" cy="6453336"/>
          </a:xfrm>
          <a:solidFill>
            <a:schemeClr val="bg1"/>
          </a:solidFill>
        </p:spPr>
        <p:txBody>
          <a:bodyPr>
            <a:normAutofit/>
          </a:bodyPr>
          <a:lstStyle/>
          <a:p>
            <a:pPr algn="ctr">
              <a:buNone/>
            </a:pPr>
            <a:r>
              <a:rPr lang="es-CO" dirty="0" smtClean="0"/>
              <a:t>    </a:t>
            </a:r>
            <a:r>
              <a:rPr lang="es-CO" dirty="0" smtClean="0">
                <a:solidFill>
                  <a:srgbClr val="FF0000"/>
                </a:solidFill>
              </a:rPr>
              <a:t>Apoc.7:11,12.</a:t>
            </a:r>
            <a:r>
              <a:rPr lang="es-CO" dirty="0" smtClean="0"/>
              <a:t> “Y todos los ángeles estaban en pie alrededor del trono, y de los ancianos y de los cuatro seres vivientes; y se </a:t>
            </a:r>
            <a:r>
              <a:rPr lang="es-CO" dirty="0" smtClean="0">
                <a:solidFill>
                  <a:srgbClr val="0070C0"/>
                </a:solidFill>
              </a:rPr>
              <a:t>postraron sobre sus rostros delante del trono, y adoraron a Dios</a:t>
            </a:r>
            <a:r>
              <a:rPr lang="es-CO" dirty="0" smtClean="0"/>
              <a:t>,  diciendo: Amén. La bendición y la gloria y la sabiduría y la acción de gracias y la honra y el poder y la fortaleza, sean a nuestro Dios por los siglos de los siglos. Amén. </a:t>
            </a:r>
          </a:p>
        </p:txBody>
      </p:sp>
      <p:pic>
        <p:nvPicPr>
          <p:cNvPr id="15364" name="Picture 4" descr="http://t3.gstatic.com/images?q=tbn:ANd9GcTYBu-HrTQCfLmYaqP6Wlxhz12GlxL8GuKp6u1U-zAl1Otn1fb2Gg"/>
          <p:cNvPicPr>
            <a:picLocks noChangeAspect="1" noChangeArrowheads="1"/>
          </p:cNvPicPr>
          <p:nvPr/>
        </p:nvPicPr>
        <p:blipFill>
          <a:blip r:embed="rId2" cstate="print"/>
          <a:srcRect/>
          <a:stretch>
            <a:fillRect/>
          </a:stretch>
        </p:blipFill>
        <p:spPr bwMode="auto">
          <a:xfrm>
            <a:off x="5868144" y="980728"/>
            <a:ext cx="3096344" cy="4824536"/>
          </a:xfrm>
          <a:prstGeom prst="rect">
            <a:avLst/>
          </a:prstGeom>
          <a:noFill/>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6084168" cy="6858000"/>
          </a:xfrm>
          <a:solidFill>
            <a:schemeClr val="accent2">
              <a:lumMod val="20000"/>
              <a:lumOff val="80000"/>
            </a:schemeClr>
          </a:solidFill>
        </p:spPr>
        <p:txBody>
          <a:bodyPr>
            <a:normAutofit fontScale="85000" lnSpcReduction="10000"/>
          </a:bodyPr>
          <a:lstStyle/>
          <a:p>
            <a:pPr algn="ctr"/>
            <a:r>
              <a:rPr lang="es-CO" dirty="0" smtClean="0"/>
              <a:t>Como vemos, la música forma parte del culto tributado a Dios en los atrios celestiales, y en nuestros cánticos de alabanza debiéramos procurar aproximarnos tanto como sea posible a la armonía de los coros celestiales... El canto, como parte del servicio religioso, es tanto un acto de culto como lo es la oración.-</a:t>
            </a:r>
            <a:r>
              <a:rPr lang="es-CO" dirty="0" smtClean="0">
                <a:solidFill>
                  <a:srgbClr val="0070C0"/>
                </a:solidFill>
              </a:rPr>
              <a:t>PP 645 (1890). </a:t>
            </a:r>
          </a:p>
          <a:p>
            <a:endParaRPr lang="es-CO" dirty="0" smtClean="0"/>
          </a:p>
          <a:p>
            <a:pPr algn="ctr"/>
            <a:r>
              <a:rPr lang="es-CO" dirty="0" smtClean="0"/>
              <a:t>El uso de instrumentos musicales no es de ninguna manera objetable. Estos se utilizaron en el servicio religioso en la antigüedad. Los adoradores alababan a Dios por medio del arpa y el címbalo, y la música debiera tener su lugar en nuestros cultos.-</a:t>
            </a:r>
            <a:r>
              <a:rPr lang="es-CO" dirty="0" smtClean="0">
                <a:solidFill>
                  <a:srgbClr val="FF0000"/>
                </a:solidFill>
              </a:rPr>
              <a:t>Ev 365 (1898). </a:t>
            </a:r>
          </a:p>
          <a:p>
            <a:endParaRPr lang="es-CO" dirty="0" smtClean="0"/>
          </a:p>
          <a:p>
            <a:endParaRPr lang="es-CO" dirty="0"/>
          </a:p>
        </p:txBody>
      </p:sp>
      <p:pic>
        <p:nvPicPr>
          <p:cNvPr id="84994" name="Picture 2" descr="http://t0.gstatic.com/images?q=tbn:ANd9GcSeuDXVGBOEdkPIdfpHrzugpRxKWztvcuw8fFWKSUszqyuGrOTe"/>
          <p:cNvPicPr>
            <a:picLocks noChangeAspect="1" noChangeArrowheads="1"/>
          </p:cNvPicPr>
          <p:nvPr/>
        </p:nvPicPr>
        <p:blipFill>
          <a:blip r:embed="rId2" cstate="print"/>
          <a:srcRect/>
          <a:stretch>
            <a:fillRect/>
          </a:stretch>
        </p:blipFill>
        <p:spPr bwMode="auto">
          <a:xfrm>
            <a:off x="6084168" y="332656"/>
            <a:ext cx="2808312" cy="2880320"/>
          </a:xfrm>
          <a:prstGeom prst="rect">
            <a:avLst/>
          </a:prstGeom>
          <a:noFill/>
        </p:spPr>
      </p:pic>
      <p:pic>
        <p:nvPicPr>
          <p:cNvPr id="84996" name="Picture 4" descr="http://t0.gstatic.com/images?q=tbn:ANd9GcTHBIjdRK5N20-lFd0hw6lKHfPopkx6_oHjttAzRhETr9BNvC_sJw"/>
          <p:cNvPicPr>
            <a:picLocks noChangeAspect="1" noChangeArrowheads="1"/>
          </p:cNvPicPr>
          <p:nvPr/>
        </p:nvPicPr>
        <p:blipFill>
          <a:blip r:embed="rId3" cstate="print"/>
          <a:srcRect/>
          <a:stretch>
            <a:fillRect/>
          </a:stretch>
        </p:blipFill>
        <p:spPr bwMode="auto">
          <a:xfrm>
            <a:off x="6084168" y="3429000"/>
            <a:ext cx="2880320" cy="309634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84994"/>
                                        </p:tgtEl>
                                        <p:attrNameLst>
                                          <p:attrName>style.visibility</p:attrName>
                                        </p:attrNameLst>
                                      </p:cBhvr>
                                      <p:to>
                                        <p:strVal val="visible"/>
                                      </p:to>
                                    </p:set>
                                    <p:anim calcmode="lin" valueType="num">
                                      <p:cBhvr>
                                        <p:cTn id="7" dur="1000" fill="hold"/>
                                        <p:tgtEl>
                                          <p:spTgt spid="84994"/>
                                        </p:tgtEl>
                                        <p:attrNameLst>
                                          <p:attrName>ppt_w</p:attrName>
                                        </p:attrNameLst>
                                      </p:cBhvr>
                                      <p:tavLst>
                                        <p:tav tm="0">
                                          <p:val>
                                            <p:strVal val="#ppt_w*0.70"/>
                                          </p:val>
                                        </p:tav>
                                        <p:tav tm="100000">
                                          <p:val>
                                            <p:strVal val="#ppt_w"/>
                                          </p:val>
                                        </p:tav>
                                      </p:tavLst>
                                    </p:anim>
                                    <p:anim calcmode="lin" valueType="num">
                                      <p:cBhvr>
                                        <p:cTn id="8" dur="1000" fill="hold"/>
                                        <p:tgtEl>
                                          <p:spTgt spid="84994"/>
                                        </p:tgtEl>
                                        <p:attrNameLst>
                                          <p:attrName>ppt_h</p:attrName>
                                        </p:attrNameLst>
                                      </p:cBhvr>
                                      <p:tavLst>
                                        <p:tav tm="0">
                                          <p:val>
                                            <p:strVal val="#ppt_h"/>
                                          </p:val>
                                        </p:tav>
                                        <p:tav tm="100000">
                                          <p:val>
                                            <p:strVal val="#ppt_h"/>
                                          </p:val>
                                        </p:tav>
                                      </p:tavLst>
                                    </p:anim>
                                    <p:animEffect transition="in" filter="fade">
                                      <p:cBhvr>
                                        <p:cTn id="9" dur="1000"/>
                                        <p:tgtEl>
                                          <p:spTgt spid="84994"/>
                                        </p:tgtEl>
                                      </p:cBhvr>
                                    </p:animEffect>
                                  </p:childTnLst>
                                </p:cTn>
                              </p:par>
                            </p:childTnLst>
                          </p:cTn>
                        </p:par>
                      </p:childTnLst>
                    </p:cTn>
                  </p:par>
                  <p:par>
                    <p:cTn id="10" fill="hold">
                      <p:stCondLst>
                        <p:cond delay="indefinite"/>
                      </p:stCondLst>
                      <p:childTnLst>
                        <p:par>
                          <p:cTn id="11" fill="hold">
                            <p:stCondLst>
                              <p:cond delay="0"/>
                            </p:stCondLst>
                            <p:childTnLst>
                              <p:par>
                                <p:cTn id="12" presetID="24"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 to="" calcmode="lin" valueType="num">
                                      <p:cBhvr>
                                        <p:cTn id="14" dur="1" fill="hold"/>
                                        <p:tgtEl>
                                          <p:spTgt spid="3">
                                            <p:bg/>
                                          </p:spTgt>
                                        </p:tgtEl>
                                        <p:attrNameLst>
                                          <p:attrName/>
                                        </p:attrNameLst>
                                      </p:cBhvr>
                                    </p:anim>
                                  </p:childTnLst>
                                </p:cTn>
                              </p:par>
                            </p:childTnLst>
                          </p:cTn>
                        </p:par>
                      </p:childTnLst>
                    </p:cTn>
                  </p:par>
                  <p:par>
                    <p:cTn id="15" fill="hold">
                      <p:stCondLst>
                        <p:cond delay="indefinite"/>
                      </p:stCondLst>
                      <p:childTnLst>
                        <p:par>
                          <p:cTn id="16" fill="hold">
                            <p:stCondLst>
                              <p:cond delay="0"/>
                            </p:stCondLst>
                            <p:childTnLst>
                              <p:par>
                                <p:cTn id="17" presetID="24"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to="" calcmode="lin" valueType="num">
                                      <p:cBhvr>
                                        <p:cTn id="19" dur="1" fill="hold"/>
                                        <p:tgtEl>
                                          <p:spTgt spid="3">
                                            <p:txEl>
                                              <p:pRg st="0" end="0"/>
                                            </p:txEl>
                                          </p:spTgt>
                                        </p:tgtEl>
                                        <p:attrNameLst>
                                          <p:attrName/>
                                        </p:attrNameLst>
                                      </p:cBhvr>
                                    </p:anim>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nodeType="clickEffect">
                                  <p:stCondLst>
                                    <p:cond delay="0"/>
                                  </p:stCondLst>
                                  <p:childTnLst>
                                    <p:set>
                                      <p:cBhvr>
                                        <p:cTn id="23" dur="1" fill="hold">
                                          <p:stCondLst>
                                            <p:cond delay="0"/>
                                          </p:stCondLst>
                                        </p:cTn>
                                        <p:tgtEl>
                                          <p:spTgt spid="84996"/>
                                        </p:tgtEl>
                                        <p:attrNameLst>
                                          <p:attrName>style.visibility</p:attrName>
                                        </p:attrNameLst>
                                      </p:cBhvr>
                                      <p:to>
                                        <p:strVal val="visible"/>
                                      </p:to>
                                    </p:set>
                                    <p:anim to="" calcmode="lin" valueType="num">
                                      <p:cBhvr>
                                        <p:cTn id="24" dur="1" fill="hold"/>
                                        <p:tgtEl>
                                          <p:spTgt spid="84996"/>
                                        </p:tgtEl>
                                        <p:attrNameLst>
                                          <p:attrName/>
                                        </p:attrNameLst>
                                      </p:cBhvr>
                                    </p:anim>
                                  </p:childTnLst>
                                </p:cTn>
                              </p:par>
                            </p:childTnLst>
                          </p:cTn>
                        </p:par>
                      </p:childTnLst>
                    </p:cTn>
                  </p:par>
                  <p:par>
                    <p:cTn id="25" fill="hold">
                      <p:stCondLst>
                        <p:cond delay="indefinite"/>
                      </p:stCondLst>
                      <p:childTnLst>
                        <p:par>
                          <p:cTn id="26" fill="hold">
                            <p:stCondLst>
                              <p:cond delay="0"/>
                            </p:stCondLst>
                            <p:childTnLst>
                              <p:par>
                                <p:cTn id="27" presetID="43" presetClass="entr" presetSubtype="0" fill="hold"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fade">
                                      <p:cBhvr>
                                        <p:cTn id="29" dur="100"/>
                                        <p:tgtEl>
                                          <p:spTgt spid="3">
                                            <p:txEl>
                                              <p:pRg st="2" end="2"/>
                                            </p:txEl>
                                          </p:spTgt>
                                        </p:tgtEl>
                                      </p:cBhvr>
                                    </p:animEffect>
                                    <p:anim calcmode="lin" valueType="num">
                                      <p:cBhvr>
                                        <p:cTn id="30"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1"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32"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3"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050904" cy="5721499"/>
          </a:xfrm>
        </p:spPr>
        <p:txBody>
          <a:bodyPr>
            <a:normAutofit lnSpcReduction="10000"/>
          </a:bodyPr>
          <a:lstStyle/>
          <a:p>
            <a:pPr algn="ctr">
              <a:buNone/>
            </a:pPr>
            <a:r>
              <a:rPr lang="es-CO" dirty="0" smtClean="0"/>
              <a:t>    </a:t>
            </a:r>
            <a:r>
              <a:rPr lang="es-CO" sz="3600" dirty="0" smtClean="0"/>
              <a:t>La televisión y el teatro está entre las fuentes más peligrosas de placer. En vez de ser una escuela de moralidad y virtud, como tan a menudo se sostiene, </a:t>
            </a:r>
            <a:r>
              <a:rPr lang="es-CO" sz="3600" dirty="0" smtClean="0">
                <a:solidFill>
                  <a:srgbClr val="0070C0"/>
                </a:solidFill>
              </a:rPr>
              <a:t>es precisamente un semillero de inmoralidad. </a:t>
            </a:r>
          </a:p>
          <a:p>
            <a:pPr>
              <a:buNone/>
            </a:pPr>
            <a:endParaRPr lang="es-CO" dirty="0"/>
          </a:p>
        </p:txBody>
      </p:sp>
      <p:sp>
        <p:nvSpPr>
          <p:cNvPr id="86018" name="AutoShape 2" descr="data:image/jpg;base64,/9j/4AAQSkZJRgABAQAAAQABAAD/2wCEAAkGBhQSEBQUEhQUFBUUFBQUFxQUFBQUFBQUFBQVFRQUFBQXHCYeFxkjGRQUHy8gIycpLCwsFR4xNTAqNSYrLCkBCQoKDgwOFA8PFCkcHBwpKSkpKSkpKSkpKSkpKSkpKSkpKSkpKSkpKSkpKSkpKSkpKSkpKSksKSkpKSkpKSwpLP/AABEIAMwA9wMBIgACEQEDEQH/xAAbAAACAgMBAAAAAAAAAAAAAAACAwEEAAUGB//EAEMQAAIBAgMEBwQHBgQHAQAAAAECAAMRBBIhBTFBUQYTMmFxgZEiobHBBxRCUpLR8CNicoKiwjNzsuEkQ1Njg6PSFf/EABgBAQEBAQEAAAAAAAAAAAAAAAABAgME/8QAIBEBAQEBAAMAAgMBAAAAAAAAAAERAhIhMUFRAxNhIv/aAAwDAQACEQMRAD8A2N5MG0KYd0GQRJvJkCyIJjSIsiFDaSDIkGAwGSDADQpAxWjIhTGrLqBrVlXtMq/xMF+MqttqgN9akP8AyJ+c4fpri8+LYcKaqg8bZm97W/lmiCzrP49cr3ler0NrUX7NWm3cHX85bnj9TtNyufdp8o3DbaekbJUZO4MQPTdM3hqdvW5M8+wfTiuvayVB3ix9Vt8JvcF06pN/iK1M8x7a+7X3TPjWvKOkMW4g4XHU6ovTdXH7puR4jePOMaRSHiy0a8UYVBMzNMkSIm8JTAkiUMBhiLEJTCGiGIsGGplBSJMyDShJEFYVpBloVpFpMKErAIjLQWEBTLAjGgGRUQ1MASRGJsWaWFdgzKpIXLmItpmNlvfmZlcdWWFQFcq5mB3hbZr+gMvbM2otOk9Mqxao9Nr+zlCobkMWYa77TTdNNodclZqKVCWp0qVihzEgZXIAJuMpOs6TmYxe/by/E1i7s7b3ZmPixJ+cnCrdx3a+Si5+EZVwLr2kceKOPiINOoiB8zAHIwANxctZfgSfKej44K36+c7at9HtNhdKjISBe6h9ba+0dRrONppdgOZA9TaevHefGcOq78vN8Z0ArpcplcDiHYufBMo9BNLiMLWpGzK4/wAxSnpmnsV4FbDK4s6qw5MoYe+Z8l8Y8dw+1cpvqpHEHUeYnT7L6b1F7RFZe/Rx/MPmDE/SFsOlRFJ6alS7OCL+yMoUiw4bzx4TjaSm+hIm81m+nsOA23TxAOQkMBcq2htuuLaEaiPJnDdD69sRTue0GQ+am3vAneFRp4XmfC2+l85J7LmXg1NCZMxla2fRXmAwZN4yw2UxTDBirwgYU4NGKYkGGplQ6RMBkQFKYwRKw1aRTJDVAN8GpVsJxW1ekrVuvXDvlWjTzvVAuXOdUy0/ui7drebaW3nXPOsddY6zF7USmL1HSmP32C/Eiamv02wov+1L2+4jsPW1vfPP9n9G6+JOcDQnWpUJsTx11LeU6LC/R77NnrcbnKnzJ+U3kY9/mtjU+kKgBdadVvEIvxa/ulI/SaCbLhz/ADVAPgpl6n0AoAAFqp81F/6Y6l0EwgI9hjbnUf5GEyKFL6QKjbqKDRjcux7O/wCxK+I+kiqjleppm3HM3K/KdRheimGXdT4Edt/tb/tcout0QwrOSaIJP71T/wCpdiY2GBarUpo96YzorWyMbZgDa+bXfLSYerzpn8Y/OUF6O0mO57af82qALCw0z23TqNk4VMtm3LazFmJ8yTr4nWdJeb+GLK82rfSQEdkag3ssy3WoCDlJFxdRym12N0tTFvkSlVLWJ9rq7ab9S8t7R6DYV6j5UsWYnNfW7G9xm0G+b7o30Jo4RSR2mGpOpAGu/jJJLVaHaRw9EK2IprTBawZ6akZhqPaUGx0vvjsLtShV/wAOsjeDqx9Abx3TTo+mKVRm0S5A9oXY6cDyHKedYv6Oa97oaTchmYH+pfnJ1I1N/b0go3Cx90WcRbeDPPMOdo4OxCuyA9knrUt3AG6+Vp2OwOklLGIRbLUXtIe0O8cx3+tpzvMXysa/pxgGxFGmKS5mSoWtcD2ShGlzrracJU2JXTtUag78hI9RpPVK1IqfhADTUuFuvPNikirTtvFRND/EJ6ZUSxldiDa4BINxex15i+4xnWX1vNTqRjqbgatItmsLn5kC0F650GViRvsL/OZVLnsOUPcFa/4r8prxgq4qKTWJX7VkUE94AHzklm3Fs2TWyov+6+vDI3yEEU2AGYEeIIldK9RHqEuSoYZCyqbrc6kAS1X2o1RQGsQDcEC3wme7rfExCtCBiA8Yrzi7HKYamKVoYeUPUzJCmZKhYhrFgwi9gTItcv0720adIU1PtVbrpvCDtkeNwv4uU03QrZoqU8Rm7B6lD32ZnKj8A8pq+mGOzYyoOCWpj+UXb+svOz6M4bq8JSXi37RvFgAo8lAnaenH62uQDTgAAB+uEZTEAG5j6azKG2hIswQgJFOpiWRVAQqB2ra+Er0uEaza772ljJmGp8+EvJhbJm059/dNfQbXWXVxFwVvpp+vWalSwVLD3F+MmvUyLYX1Go4achuE2SAZdLGw7ppdrH27cpb6goVqxaKtGESLTCltT0ml2hsZS4qJ7FVdQ4G/ub7wO4gzoQukr4ilKAT9pSBIANr25Ebx3yheXcGd/cZWxtPK7D4d8IC8PNx/V4m8zPIsNLyVq8DEmZCmsZF4IMyQYycoAaHeDUEljfPX7MV4wNKaVY5XmHRcR5MRTeZKHGC54cyB7xJlTadfJSdvuo7fhRj8on1OvleTVz11UnjUqE/jYn+6eq0qdrAbgLDwGgnl+wqWbF0V/wC4v9Ov9s9Spmda5HossUhFpHIJkEojCu6CBDJ8oFxtFTTXKb6WO/S8rkRrnQDu+cVKg1EMNMpj2TBAgOSuAIiq9zIvIMaIkWhCZaQYkKql1kGMO6aiNfh0sx8v175W2p2we6XANf1zEp7VPtL4RWZ9U7zLwbzJGjTJkOZF5FFeZeBeZeAcgmReYTAVWo2GYbuI+f67ucWleFSq2rZG1WoAPBtbfiAI8QJTrqUcqeB38xwPpaY6deLvps6dWZNfRrzJNbby81XSmpbCVv8ALYfiIX+6bS80fTF/+Dq+FMetVJefrHfxxPRCnfGp3Bz/AEN+c9JpTz3oMl8UTypt7yg+c9DpTpXNZQRyiKWNWQGphgwBCEgap0hWigYYMB6HS0WDMDQrygJkkyIRgkgSJN4Vh3xjRSnWG01GarHef1xEobUOq+EvOdT+uMobUPtL4fOKzFORMMgyNHPvPjBhPvPiYMismTJkCZBmSDAotTLYkLuz0WseTo+dT7zLu26OelTrAa9lu46/Bgw8xAw63xVLuWof/W/+0v00vSrId2eoR+Nj8UEzWpcuuXFS0yWq+BmTl7en034M0HTZv+EcD71If1g/ITfTjtuY0VcNiQBa2KUHQCxuRpbvp8eflOvE9uPfxregSft6h5U/i6/lPRMDg2qdkA91xf05d88/6AD9rW/gX/VO/wADXKMGG8GdPy509qZU2IsRwhiPxGMDuTbeB6gfCJQTIMQhLdKgjA2uptoDrra54SqVtAkCSJKtIkBSQZEyBkmRJlGSJMgwJXfINTWRAaVmlGp7UpbT7Y8JZQ+36yptI/tPIS1FWZIMkDWRTH3nxMiYx1My0ismTJIECJEK0i0Bmz0HWljwFvW9/dePw7afxC/4iT8zNRicUVWoF7RFh4t7I9xJm1pb/DT00/OYtbkFUwt5keDMkdVUtOO2pgGp0cWziyvWpVBYg3HWNc6bu0PWdUak1nSVc2Erdyqfw1EPymublY7npznQA/ta38C/6jO5ozhOgmleoL76Xwdfznd0pusLYMasSkasiLVCpbd+tIBMAGSIB3kwYUgKSDIvMgTMvMmSoyRJvIgZFtGRbyitT7fr8prdoVicSUC/8sVCbrZVzFBcb75hy790ZiMfkxOGXhVqlGHMEaf1FfSbPauApqq1AgzuWGfUsVH2dTa1xymvH1rE6nn4tQuHPOQo18/nLEfhlBOoHpOeut5Usw5wgR3+hl/F5V5L6Ca2rjUH2h5a/CXTxGD3e8SS1t9h5/7SlU2qPsgn3SjiK9R92nqZNXxi3i9u06e/U9w/MzVVelrE2RAPHUxLbBZjdmbXwH5yzh9gKmo38zrJta/5i3sfFOwYuBcnSw4DeTf9aTb06lprcPSI3S2imZakbBK0yV6dOZCq0Gth+sR6f30dB4spA99pN5KvYg8pmX2vU2PP+ieKyYxL6Zs1PzYaf1AT0hGnnHS3Z5oYouui1D1qEcCTcgeDX8rTt9h7VXEUQ437nH3X4+R3id687dU2jllWmY9WmQ8CTaLDQg0imWkgQA8MPAkGFAvCvKiZki8i8IKQZF5F5RN4qo0MmIqmUafaGyXq16FRGUCi4cg3ubMp0O4aDjL23ukwqBFp0nXJpZipHEaEHWPomykzTExermJJN0hsfVO4Bf13yAap3ufImPkrMt7Vf6lfeSfEw1wS8pYkXhArRA4QwBBzTM0Aous9gZhqSrXq3Npm3GuZtCKp5mGK7cz6wFSGEnL29AxXbmfWZByTIFsmCWlj6sZDYQy4zqjtLZiYmkaT6Eao/wB1vyO4j8hONwtOrgqxGqNxU6o6/wBw5ETvfqp5w69BKiZKyBx37weYI1B7xadebn1y6nvYo7N6U0XsHJpt36r5MPnab+iVYXVgw5ggj3TksX0KU60Ktv3Kmo8nAuPMGa3/APFxNFjcFLbmRs2b+HJcnnuE16Z9PRBTMLqzPP06U4iibM4e2tm18r77+c2+E6d3Ht0jpvKG49D+cuDqghhimZpMP0yw7b2KH95SPhebKhtei/ZqIf5h8JnBayGZeElQHcYZ1hCryIZpcothKJvIvIJgloRLGVa7xjvKtB+sa66qp7XAsOA5gcTz04GwHiamWke/SagNH7WxgLZRuX4ygKszasixnhK0rdbAqYkAbwB36Rpi5ngmqJpKvSCkumbMeSi/+0irtbW248eYPI247vWLWpNblq8S2L75qOvLfa+UdSpTHk34Lpr3jFWBRpx60pm7W5JPiVvGq0ALDAhTAoMyCJkDatXWKfEiUrSCk1rOHvihEPi5BpiAyCPZgWxXKLrY7MMtRVdd9m587iE9pVqOI9mQrE4LD1jdutRrAXVswAAsNCCYSbHplUWniQDTYkXsre0QSCL6m/G3LlN70Cw4fGi4BC06jG4uBplBI8XE7ivsvD1gnWYdL1M2hQKwtvzbjy0F987c8eUefu+NeQY/oxXNR3REszEgI4AAJuAA2WCNiMKaipSKtdvbALAW3CoFvYHX2hu0nqTdBsJ9lalIktbqqjr2SR3iU6/QoqCaWMq2BtZlpVNQbEX3zV5uMzuPJ8VXNKqyoSoViB7Z4G178fSbDZu0qzmyV6ga1wpObPYdlT97uO/nwnfV+iuNygq9CqCAbVAynUXtYC26aavsPFUjmfBULgizoyLY7wb2veSy58WdT9tA3SXFU7ftcx+5lu4/iGXS0aOmtcb8p8UlqjUFKqXGGy1BoerqMw9oa6Wt7pcfpXZblGt3Nz04yNa1TdNqvBU/C35xS9Ksc5tTw4bvWm5HmxNh5zb0+mIY2WlVY66AjcBcnfwGvhEVumu8CkbjT2m3Ec5NDsDsnE1tcZUCp/0aRAv3VHXcO5SfES3tDaq01yUraC2mgUDQAATlNq9LaxXU2B0Crx85z1Xa1RuNoWR1dXGgbyPWUa/SGmvHMeQ/OcwSzbyTI+rmPGK6zo5tQ4nFCmygL1ddra70ouy+8A+U5h69SqbEk30537hNr0QrdViVqFSwC1Vyi12L0nQAX00zAkncAY7D4ILouvAuP9Kd3fxl9QntUwuEybtX5/d7hzbv4cJbo4aW0w3KWKeHnO10kwuhh5sKGHgJTllFmVMWhyhi4k03lhGBjAkNJAj+pBi2oHhJihtJkEGZAZ1JmdTBNQyNZplJpCCUEzIZHVQFugiHQS0aYgsBAjZW2KmFctSy3YZTmXMCL38RqOE3+H+k1l/xaCt3oxX3MD8ZzTpK1WgZud3n4zeZfsd1hPpKwhy9YtVGUWuVDjXf2T8par9NcEKQy4hd+4582429ki/L0nltbCHlKdXBGbn8lYv8fL3WjVo1mDU66OPY0R1Nwl7A2N7E2Nrc+egbTpFaSKxLG5JY31sNSb7u1PBGwhBuNPjDxFasyhWqVGUblLsQPAE2m/7Iz/V/rvdqUabl13kVaVRaiNqrU1N1sDY3zA+KzW7ZTMrM1szvmPiWLHd+tZx9GvVTsu47gTG1MVWftMx/XdOdq+NXAMp0NjuHPXSVsW3VdpHF93sEA+DHQ+USuDvvEmrgCRZWI42NyJJi+LX4pi5vawG4QKeFvuBsN+nObBdn1RwU+dvjOg6MY2pR6xWwtGqr5b9clN7FSbZc1+fuE36/aTXJiiBxl3BbKeqfZsAN7ucqjxvrPQcTjs9Hq/q+FQfu01DnxZVB981NbDZv8Qk+GgmLW8rS4XBALlXd9puL9w5L3estrS7pb6qwsISYeYrUISnHqkYKcYFkaAEEMJJCwwJAIpmEIQMmBivGrXibSYVYzgzJXMyEMzSC8y0y0qAzSDDkQF2glY20wiArLIyx1oLCAlki2oiWSIJEoqNhV5SPqY5S2VgssGKn1FeUH6mvKXcsHLGpit9UWGMKBHAzICupjUS0K0wGTQQYyDJEm0LhYSOVJgEMQFlZgjrRbCRUgTLSAYRgZaZMtMgTIvCkgQAzSYTLMgf/2Q=="/>
          <p:cNvSpPr>
            <a:spLocks noChangeAspect="1" noChangeArrowheads="1"/>
          </p:cNvSpPr>
          <p:nvPr/>
        </p:nvSpPr>
        <p:spPr bwMode="auto">
          <a:xfrm>
            <a:off x="63500" y="-942975"/>
            <a:ext cx="2352675" cy="1943100"/>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86020" name="AutoShape 4" descr="data:image/jpg;base64,/9j/4AAQSkZJRgABAQAAAQABAAD/2wCEAAkGBhQSEBQUEhQUFBUUFBQUFxQUFBQUFBQUFBQVFRQUFBQXHCYeFxkjGRQUHy8gIycpLCwsFR4xNTAqNSYrLCkBCQoKDgwOFA8PFCkcHBwpKSkpKSkpKSkpKSkpKSkpKSkpKSkpKSkpKSkpKSkpKSkpKSkpKSksKSkpKSkpKSwpLP/AABEIAMwA9wMBIgACEQEDEQH/xAAbAAACAgMBAAAAAAAAAAAAAAACAwEEAAUGB//EAEMQAAIBAgMEBwQHBgQHAQAAAAECAAMRBBIhBTFBUQYTMmFxgZEiobHBBxRCUpLR8CNicoKiwjNzsuEkQ1Njg6PSFf/EABgBAQEBAQEAAAAAAAAAAAAAAAABAgME/8QAIBEBAQEBAAMAAgMBAAAAAAAAAAERAhIhMUFRAxNhIv/aAAwDAQACEQMRAD8A2N5MG0KYd0GQRJvJkCyIJjSIsiFDaSDIkGAwGSDADQpAxWjIhTGrLqBrVlXtMq/xMF+MqttqgN9akP8AyJ+c4fpri8+LYcKaqg8bZm97W/lmiCzrP49cr3ler0NrUX7NWm3cHX85bnj9TtNyufdp8o3DbaekbJUZO4MQPTdM3hqdvW5M8+wfTiuvayVB3ix9Vt8JvcF06pN/iK1M8x7a+7X3TPjWvKOkMW4g4XHU6ovTdXH7puR4jePOMaRSHiy0a8UYVBMzNMkSIm8JTAkiUMBhiLEJTCGiGIsGGplBSJMyDShJEFYVpBloVpFpMKErAIjLQWEBTLAjGgGRUQ1MASRGJsWaWFdgzKpIXLmItpmNlvfmZlcdWWFQFcq5mB3hbZr+gMvbM2otOk9Mqxao9Nr+zlCobkMWYa77TTdNNodclZqKVCWp0qVihzEgZXIAJuMpOs6TmYxe/by/E1i7s7b3ZmPixJ+cnCrdx3a+Si5+EZVwLr2kceKOPiINOoiB8zAHIwANxctZfgSfKej44K36+c7at9HtNhdKjISBe6h9ba+0dRrONppdgOZA9TaevHefGcOq78vN8Z0ArpcplcDiHYufBMo9BNLiMLWpGzK4/wAxSnpmnsV4FbDK4s6qw5MoYe+Z8l8Y8dw+1cpvqpHEHUeYnT7L6b1F7RFZe/Rx/MPmDE/SFsOlRFJ6alS7OCL+yMoUiw4bzx4TjaSm+hIm81m+nsOA23TxAOQkMBcq2htuuLaEaiPJnDdD69sRTue0GQ+am3vAneFRp4XmfC2+l85J7LmXg1NCZMxla2fRXmAwZN4yw2UxTDBirwgYU4NGKYkGGplQ6RMBkQFKYwRKw1aRTJDVAN8GpVsJxW1ekrVuvXDvlWjTzvVAuXOdUy0/ui7drebaW3nXPOsddY6zF7USmL1HSmP32C/Eiamv02wov+1L2+4jsPW1vfPP9n9G6+JOcDQnWpUJsTx11LeU6LC/R77NnrcbnKnzJ+U3kY9/mtjU+kKgBdadVvEIvxa/ulI/SaCbLhz/ADVAPgpl6n0AoAAFqp81F/6Y6l0EwgI9hjbnUf5GEyKFL6QKjbqKDRjcux7O/wCxK+I+kiqjleppm3HM3K/KdRheimGXdT4Edt/tb/tcout0QwrOSaIJP71T/wCpdiY2GBarUpo96YzorWyMbZgDa+bXfLSYerzpn8Y/OUF6O0mO57af82qALCw0z23TqNk4VMtm3LazFmJ8yTr4nWdJeb+GLK82rfSQEdkag3ssy3WoCDlJFxdRym12N0tTFvkSlVLWJ9rq7ab9S8t7R6DYV6j5UsWYnNfW7G9xm0G+b7o30Jo4RSR2mGpOpAGu/jJJLVaHaRw9EK2IprTBawZ6akZhqPaUGx0vvjsLtShV/wAOsjeDqx9Abx3TTo+mKVRm0S5A9oXY6cDyHKedYv6Oa97oaTchmYH+pfnJ1I1N/b0go3Cx90WcRbeDPPMOdo4OxCuyA9knrUt3AG6+Vp2OwOklLGIRbLUXtIe0O8cx3+tpzvMXysa/pxgGxFGmKS5mSoWtcD2ShGlzrracJU2JXTtUag78hI9RpPVK1IqfhADTUuFuvPNikirTtvFRND/EJ6ZUSxldiDa4BINxex15i+4xnWX1vNTqRjqbgatItmsLn5kC0F650GViRvsL/OZVLnsOUPcFa/4r8prxgq4qKTWJX7VkUE94AHzklm3Fs2TWyov+6+vDI3yEEU2AGYEeIIldK9RHqEuSoYZCyqbrc6kAS1X2o1RQGsQDcEC3wme7rfExCtCBiA8Yrzi7HKYamKVoYeUPUzJCmZKhYhrFgwi9gTItcv0720adIU1PtVbrpvCDtkeNwv4uU03QrZoqU8Rm7B6lD32ZnKj8A8pq+mGOzYyoOCWpj+UXb+svOz6M4bq8JSXi37RvFgAo8lAnaenH62uQDTgAAB+uEZTEAG5j6azKG2hIswQgJFOpiWRVAQqB2ra+Er0uEaza772ljJmGp8+EvJhbJm059/dNfQbXWXVxFwVvpp+vWalSwVLD3F+MmvUyLYX1Go4achuE2SAZdLGw7ppdrH27cpb6goVqxaKtGESLTCltT0ml2hsZS4qJ7FVdQ4G/ub7wO4gzoQukr4ilKAT9pSBIANr25Ebx3yheXcGd/cZWxtPK7D4d8IC8PNx/V4m8zPIsNLyVq8DEmZCmsZF4IMyQYycoAaHeDUEljfPX7MV4wNKaVY5XmHRcR5MRTeZKHGC54cyB7xJlTadfJSdvuo7fhRj8on1OvleTVz11UnjUqE/jYn+6eq0qdrAbgLDwGgnl+wqWbF0V/wC4v9Ov9s9Spmda5HossUhFpHIJkEojCu6CBDJ8oFxtFTTXKb6WO/S8rkRrnQDu+cVKg1EMNMpj2TBAgOSuAIiq9zIvIMaIkWhCZaQYkKql1kGMO6aiNfh0sx8v175W2p2we6XANf1zEp7VPtL4RWZ9U7zLwbzJGjTJkOZF5FFeZeBeZeAcgmReYTAVWo2GYbuI+f67ucWleFSq2rZG1WoAPBtbfiAI8QJTrqUcqeB38xwPpaY6deLvps6dWZNfRrzJNbby81XSmpbCVv8ALYfiIX+6bS80fTF/+Dq+FMetVJefrHfxxPRCnfGp3Bz/AEN+c9JpTz3oMl8UTypt7yg+c9DpTpXNZQRyiKWNWQGphgwBCEgap0hWigYYMB6HS0WDMDQrygJkkyIRgkgSJN4Vh3xjRSnWG01GarHef1xEobUOq+EvOdT+uMobUPtL4fOKzFORMMgyNHPvPjBhPvPiYMismTJkCZBmSDAotTLYkLuz0WseTo+dT7zLu26OelTrAa9lu46/Bgw8xAw63xVLuWof/W/+0v00vSrId2eoR+Nj8UEzWpcuuXFS0yWq+BmTl7en034M0HTZv+EcD71If1g/ITfTjtuY0VcNiQBa2KUHQCxuRpbvp8eflOvE9uPfxregSft6h5U/i6/lPRMDg2qdkA91xf05d88/6AD9rW/gX/VO/wADXKMGG8GdPy509qZU2IsRwhiPxGMDuTbeB6gfCJQTIMQhLdKgjA2uptoDrra54SqVtAkCSJKtIkBSQZEyBkmRJlGSJMgwJXfINTWRAaVmlGp7UpbT7Y8JZQ+36yptI/tPIS1FWZIMkDWRTH3nxMiYx1My0ismTJIECJEK0i0Bmz0HWljwFvW9/dePw7afxC/4iT8zNRicUVWoF7RFh4t7I9xJm1pb/DT00/OYtbkFUwt5keDMkdVUtOO2pgGp0cWziyvWpVBYg3HWNc6bu0PWdUak1nSVc2Erdyqfw1EPymublY7npznQA/ta38C/6jO5ozhOgmleoL76Xwdfznd0pusLYMasSkasiLVCpbd+tIBMAGSIB3kwYUgKSDIvMgTMvMmSoyRJvIgZFtGRbyitT7fr8prdoVicSUC/8sVCbrZVzFBcb75hy790ZiMfkxOGXhVqlGHMEaf1FfSbPauApqq1AgzuWGfUsVH2dTa1xymvH1rE6nn4tQuHPOQo18/nLEfhlBOoHpOeut5Usw5wgR3+hl/F5V5L6Ca2rjUH2h5a/CXTxGD3e8SS1t9h5/7SlU2qPsgn3SjiK9R92nqZNXxi3i9u06e/U9w/MzVVelrE2RAPHUxLbBZjdmbXwH5yzh9gKmo38zrJta/5i3sfFOwYuBcnSw4DeTf9aTb06lprcPSI3S2imZakbBK0yV6dOZCq0Gth+sR6f30dB4spA99pN5KvYg8pmX2vU2PP+ieKyYxL6Zs1PzYaf1AT0hGnnHS3Z5oYouui1D1qEcCTcgeDX8rTt9h7VXEUQ437nH3X4+R3id687dU2jllWmY9WmQ8CTaLDQg0imWkgQA8MPAkGFAvCvKiZki8i8IKQZF5F5RN4qo0MmIqmUafaGyXq16FRGUCi4cg3ubMp0O4aDjL23ukwqBFp0nXJpZipHEaEHWPomykzTExermJJN0hsfVO4Bf13yAap3ufImPkrMt7Vf6lfeSfEw1wS8pYkXhArRA4QwBBzTM0Aous9gZhqSrXq3Npm3GuZtCKp5mGK7cz6wFSGEnL29AxXbmfWZByTIFsmCWlj6sZDYQy4zqjtLZiYmkaT6Eao/wB1vyO4j8hONwtOrgqxGqNxU6o6/wBw5ETvfqp5w69BKiZKyBx37weYI1B7xadebn1y6nvYo7N6U0XsHJpt36r5MPnab+iVYXVgw5ggj3TksX0KU60Ktv3Kmo8nAuPMGa3/APFxNFjcFLbmRs2b+HJcnnuE16Z9PRBTMLqzPP06U4iibM4e2tm18r77+c2+E6d3Ht0jpvKG49D+cuDqghhimZpMP0yw7b2KH95SPhebKhtei/ZqIf5h8JnBayGZeElQHcYZ1hCryIZpcothKJvIvIJgloRLGVa7xjvKtB+sa66qp7XAsOA5gcTz04GwHiamWke/SagNH7WxgLZRuX4ygKszasixnhK0rdbAqYkAbwB36Rpi5ngmqJpKvSCkumbMeSi/+0irtbW248eYPI247vWLWpNblq8S2L75qOvLfa+UdSpTHk34Lpr3jFWBRpx60pm7W5JPiVvGq0ALDAhTAoMyCJkDatXWKfEiUrSCk1rOHvihEPi5BpiAyCPZgWxXKLrY7MMtRVdd9m587iE9pVqOI9mQrE4LD1jdutRrAXVswAAsNCCYSbHplUWniQDTYkXsre0QSCL6m/G3LlN70Cw4fGi4BC06jG4uBplBI8XE7ivsvD1gnWYdL1M2hQKwtvzbjy0F987c8eUefu+NeQY/oxXNR3REszEgI4AAJuAA2WCNiMKaipSKtdvbALAW3CoFvYHX2hu0nqTdBsJ9lalIktbqqjr2SR3iU6/QoqCaWMq2BtZlpVNQbEX3zV5uMzuPJ8VXNKqyoSoViB7Z4G178fSbDZu0qzmyV6ga1wpObPYdlT97uO/nwnfV+iuNygq9CqCAbVAynUXtYC26aavsPFUjmfBULgizoyLY7wb2veSy58WdT9tA3SXFU7ftcx+5lu4/iGXS0aOmtcb8p8UlqjUFKqXGGy1BoerqMw9oa6Wt7pcfpXZblGt3Nz04yNa1TdNqvBU/C35xS9Ksc5tTw4bvWm5HmxNh5zb0+mIY2WlVY66AjcBcnfwGvhEVumu8CkbjT2m3Ec5NDsDsnE1tcZUCp/0aRAv3VHXcO5SfES3tDaq01yUraC2mgUDQAATlNq9LaxXU2B0Crx85z1Xa1RuNoWR1dXGgbyPWUa/SGmvHMeQ/OcwSzbyTI+rmPGK6zo5tQ4nFCmygL1ddra70ouy+8A+U5h69SqbEk30537hNr0QrdViVqFSwC1Vyi12L0nQAX00zAkncAY7D4ILouvAuP9Kd3fxl9QntUwuEybtX5/d7hzbv4cJbo4aW0w3KWKeHnO10kwuhh5sKGHgJTllFmVMWhyhi4k03lhGBjAkNJAj+pBi2oHhJihtJkEGZAZ1JmdTBNQyNZplJpCCUEzIZHVQFugiHQS0aYgsBAjZW2KmFctSy3YZTmXMCL38RqOE3+H+k1l/xaCt3oxX3MD8ZzTpK1WgZud3n4zeZfsd1hPpKwhy9YtVGUWuVDjXf2T8par9NcEKQy4hd+4582429ki/L0nltbCHlKdXBGbn8lYv8fL3WjVo1mDU66OPY0R1Nwl7A2N7E2Nrc+egbTpFaSKxLG5JY31sNSb7u1PBGwhBuNPjDxFasyhWqVGUblLsQPAE2m/7Iz/V/rvdqUabl13kVaVRaiNqrU1N1sDY3zA+KzW7ZTMrM1szvmPiWLHd+tZx9GvVTsu47gTG1MVWftMx/XdOdq+NXAMp0NjuHPXSVsW3VdpHF93sEA+DHQ+USuDvvEmrgCRZWI42NyJJi+LX4pi5vawG4QKeFvuBsN+nObBdn1RwU+dvjOg6MY2pR6xWwtGqr5b9clN7FSbZc1+fuE36/aTXJiiBxl3BbKeqfZsAN7ucqjxvrPQcTjs9Hq/q+FQfu01DnxZVB981NbDZv8Qk+GgmLW8rS4XBALlXd9puL9w5L3estrS7pb6qwsISYeYrUISnHqkYKcYFkaAEEMJJCwwJAIpmEIQMmBivGrXibSYVYzgzJXMyEMzSC8y0y0qAzSDDkQF2glY20wiArLIyx1oLCAlki2oiWSIJEoqNhV5SPqY5S2VgssGKn1FeUH6mvKXcsHLGpit9UWGMKBHAzICupjUS0K0wGTQQYyDJEm0LhYSOVJgEMQFlZgjrRbCRUgTLSAYRgZaZMtMgTIvCkgQAzSYTLMgf/2Q=="/>
          <p:cNvSpPr>
            <a:spLocks noChangeAspect="1" noChangeArrowheads="1"/>
          </p:cNvSpPr>
          <p:nvPr/>
        </p:nvSpPr>
        <p:spPr bwMode="auto">
          <a:xfrm>
            <a:off x="63500" y="-942975"/>
            <a:ext cx="2352675" cy="1943100"/>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86022" name="AutoShape 6" descr="data:image/jpg;base64,/9j/4AAQSkZJRgABAQAAAQABAAD/2wCEAAkGBhQSEBQUEhQUFBUUFBQUFxQUFBQUFBQUFBQVFRQUFBQXHCYeFxkjGRQUHy8gIycpLCwsFR4xNTAqNSYrLCkBCQoKDgwOFA8PFCkcHBwpKSkpKSkpKSkpKSkpKSkpKSkpKSkpKSkpKSkpKSkpKSkpKSkpKSksKSkpKSkpKSwpLP/AABEIAMwA9wMBIgACEQEDEQH/xAAbAAACAgMBAAAAAAAAAAAAAAACAwEEAAUGB//EAEMQAAIBAgMEBwQHBgQHAQAAAAECAAMRBBIhBTFBUQYTMmFxgZEiobHBBxRCUpLR8CNicoKiwjNzsuEkQ1Njg6PSFf/EABgBAQEBAQEAAAAAAAAAAAAAAAABAgME/8QAIBEBAQEBAAMAAgMBAAAAAAAAAAERAhIhMUFRAxNhIv/aAAwDAQACEQMRAD8A2N5MG0KYd0GQRJvJkCyIJjSIsiFDaSDIkGAwGSDADQpAxWjIhTGrLqBrVlXtMq/xMF+MqttqgN9akP8AyJ+c4fpri8+LYcKaqg8bZm97W/lmiCzrP49cr3ler0NrUX7NWm3cHX85bnj9TtNyufdp8o3DbaekbJUZO4MQPTdM3hqdvW5M8+wfTiuvayVB3ix9Vt8JvcF06pN/iK1M8x7a+7X3TPjWvKOkMW4g4XHU6ovTdXH7puR4jePOMaRSHiy0a8UYVBMzNMkSIm8JTAkiUMBhiLEJTCGiGIsGGplBSJMyDShJEFYVpBloVpFpMKErAIjLQWEBTLAjGgGRUQ1MASRGJsWaWFdgzKpIXLmItpmNlvfmZlcdWWFQFcq5mB3hbZr+gMvbM2otOk9Mqxao9Nr+zlCobkMWYa77TTdNNodclZqKVCWp0qVihzEgZXIAJuMpOs6TmYxe/by/E1i7s7b3ZmPixJ+cnCrdx3a+Si5+EZVwLr2kceKOPiINOoiB8zAHIwANxctZfgSfKej44K36+c7at9HtNhdKjISBe6h9ba+0dRrONppdgOZA9TaevHefGcOq78vN8Z0ArpcplcDiHYufBMo9BNLiMLWpGzK4/wAxSnpmnsV4FbDK4s6qw5MoYe+Z8l8Y8dw+1cpvqpHEHUeYnT7L6b1F7RFZe/Rx/MPmDE/SFsOlRFJ6alS7OCL+yMoUiw4bzx4TjaSm+hIm81m+nsOA23TxAOQkMBcq2htuuLaEaiPJnDdD69sRTue0GQ+am3vAneFRp4XmfC2+l85J7LmXg1NCZMxla2fRXmAwZN4yw2UxTDBirwgYU4NGKYkGGplQ6RMBkQFKYwRKw1aRTJDVAN8GpVsJxW1ekrVuvXDvlWjTzvVAuXOdUy0/ui7drebaW3nXPOsddY6zF7USmL1HSmP32C/Eiamv02wov+1L2+4jsPW1vfPP9n9G6+JOcDQnWpUJsTx11LeU6LC/R77NnrcbnKnzJ+U3kY9/mtjU+kKgBdadVvEIvxa/ulI/SaCbLhz/ADVAPgpl6n0AoAAFqp81F/6Y6l0EwgI9hjbnUf5GEyKFL6QKjbqKDRjcux7O/wCxK+I+kiqjleppm3HM3K/KdRheimGXdT4Edt/tb/tcout0QwrOSaIJP71T/wCpdiY2GBarUpo96YzorWyMbZgDa+bXfLSYerzpn8Y/OUF6O0mO57af82qALCw0z23TqNk4VMtm3LazFmJ8yTr4nWdJeb+GLK82rfSQEdkag3ssy3WoCDlJFxdRym12N0tTFvkSlVLWJ9rq7ab9S8t7R6DYV6j5UsWYnNfW7G9xm0G+b7o30Jo4RSR2mGpOpAGu/jJJLVaHaRw9EK2IprTBawZ6akZhqPaUGx0vvjsLtShV/wAOsjeDqx9Abx3TTo+mKVRm0S5A9oXY6cDyHKedYv6Oa97oaTchmYH+pfnJ1I1N/b0go3Cx90WcRbeDPPMOdo4OxCuyA9knrUt3AG6+Vp2OwOklLGIRbLUXtIe0O8cx3+tpzvMXysa/pxgGxFGmKS5mSoWtcD2ShGlzrracJU2JXTtUag78hI9RpPVK1IqfhADTUuFuvPNikirTtvFRND/EJ6ZUSxldiDa4BINxex15i+4xnWX1vNTqRjqbgatItmsLn5kC0F650GViRvsL/OZVLnsOUPcFa/4r8prxgq4qKTWJX7VkUE94AHzklm3Fs2TWyov+6+vDI3yEEU2AGYEeIIldK9RHqEuSoYZCyqbrc6kAS1X2o1RQGsQDcEC3wme7rfExCtCBiA8Yrzi7HKYamKVoYeUPUzJCmZKhYhrFgwi9gTItcv0720adIU1PtVbrpvCDtkeNwv4uU03QrZoqU8Rm7B6lD32ZnKj8A8pq+mGOzYyoOCWpj+UXb+svOz6M4bq8JSXi37RvFgAo8lAnaenH62uQDTgAAB+uEZTEAG5j6azKG2hIswQgJFOpiWRVAQqB2ra+Er0uEaza772ljJmGp8+EvJhbJm059/dNfQbXWXVxFwVvpp+vWalSwVLD3F+MmvUyLYX1Go4achuE2SAZdLGw7ppdrH27cpb6goVqxaKtGESLTCltT0ml2hsZS4qJ7FVdQ4G/ub7wO4gzoQukr4ilKAT9pSBIANr25Ebx3yheXcGd/cZWxtPK7D4d8IC8PNx/V4m8zPIsNLyVq8DEmZCmsZF4IMyQYycoAaHeDUEljfPX7MV4wNKaVY5XmHRcR5MRTeZKHGC54cyB7xJlTadfJSdvuo7fhRj8on1OvleTVz11UnjUqE/jYn+6eq0qdrAbgLDwGgnl+wqWbF0V/wC4v9Ov9s9Spmda5HossUhFpHIJkEojCu6CBDJ8oFxtFTTXKb6WO/S8rkRrnQDu+cVKg1EMNMpj2TBAgOSuAIiq9zIvIMaIkWhCZaQYkKql1kGMO6aiNfh0sx8v175W2p2we6XANf1zEp7VPtL4RWZ9U7zLwbzJGjTJkOZF5FFeZeBeZeAcgmReYTAVWo2GYbuI+f67ucWleFSq2rZG1WoAPBtbfiAI8QJTrqUcqeB38xwPpaY6deLvps6dWZNfRrzJNbby81XSmpbCVv8ALYfiIX+6bS80fTF/+Dq+FMetVJefrHfxxPRCnfGp3Bz/AEN+c9JpTz3oMl8UTypt7yg+c9DpTpXNZQRyiKWNWQGphgwBCEgap0hWigYYMB6HS0WDMDQrygJkkyIRgkgSJN4Vh3xjRSnWG01GarHef1xEobUOq+EvOdT+uMobUPtL4fOKzFORMMgyNHPvPjBhPvPiYMismTJkCZBmSDAotTLYkLuz0WseTo+dT7zLu26OelTrAa9lu46/Bgw8xAw63xVLuWof/W/+0v00vSrId2eoR+Nj8UEzWpcuuXFS0yWq+BmTl7en034M0HTZv+EcD71If1g/ITfTjtuY0VcNiQBa2KUHQCxuRpbvp8eflOvE9uPfxregSft6h5U/i6/lPRMDg2qdkA91xf05d88/6AD9rW/gX/VO/wADXKMGG8GdPy509qZU2IsRwhiPxGMDuTbeB6gfCJQTIMQhLdKgjA2uptoDrra54SqVtAkCSJKtIkBSQZEyBkmRJlGSJMgwJXfINTWRAaVmlGp7UpbT7Y8JZQ+36yptI/tPIS1FWZIMkDWRTH3nxMiYx1My0ismTJIECJEK0i0Bmz0HWljwFvW9/dePw7afxC/4iT8zNRicUVWoF7RFh4t7I9xJm1pb/DT00/OYtbkFUwt5keDMkdVUtOO2pgGp0cWziyvWpVBYg3HWNc6bu0PWdUak1nSVc2Erdyqfw1EPymublY7npznQA/ta38C/6jO5ozhOgmleoL76Xwdfznd0pusLYMasSkasiLVCpbd+tIBMAGSIB3kwYUgKSDIvMgTMvMmSoyRJvIgZFtGRbyitT7fr8prdoVicSUC/8sVCbrZVzFBcb75hy790ZiMfkxOGXhVqlGHMEaf1FfSbPauApqq1AgzuWGfUsVH2dTa1xymvH1rE6nn4tQuHPOQo18/nLEfhlBOoHpOeut5Usw5wgR3+hl/F5V5L6Ca2rjUH2h5a/CXTxGD3e8SS1t9h5/7SlU2qPsgn3SjiK9R92nqZNXxi3i9u06e/U9w/MzVVelrE2RAPHUxLbBZjdmbXwH5yzh9gKmo38zrJta/5i3sfFOwYuBcnSw4DeTf9aTb06lprcPSI3S2imZakbBK0yV6dOZCq0Gth+sR6f30dB4spA99pN5KvYg8pmX2vU2PP+ieKyYxL6Zs1PzYaf1AT0hGnnHS3Z5oYouui1D1qEcCTcgeDX8rTt9h7VXEUQ437nH3X4+R3id687dU2jllWmY9WmQ8CTaLDQg0imWkgQA8MPAkGFAvCvKiZki8i8IKQZF5F5RN4qo0MmIqmUafaGyXq16FRGUCi4cg3ubMp0O4aDjL23ukwqBFp0nXJpZipHEaEHWPomykzTExermJJN0hsfVO4Bf13yAap3ufImPkrMt7Vf6lfeSfEw1wS8pYkXhArRA4QwBBzTM0Aous9gZhqSrXq3Npm3GuZtCKp5mGK7cz6wFSGEnL29AxXbmfWZByTIFsmCWlj6sZDYQy4zqjtLZiYmkaT6Eao/wB1vyO4j8hONwtOrgqxGqNxU6o6/wBw5ETvfqp5w69BKiZKyBx37weYI1B7xadebn1y6nvYo7N6U0XsHJpt36r5MPnab+iVYXVgw5ggj3TksX0KU60Ktv3Kmo8nAuPMGa3/APFxNFjcFLbmRs2b+HJcnnuE16Z9PRBTMLqzPP06U4iibM4e2tm18r77+c2+E6d3Ht0jpvKG49D+cuDqghhimZpMP0yw7b2KH95SPhebKhtei/ZqIf5h8JnBayGZeElQHcYZ1hCryIZpcothKJvIvIJgloRLGVa7xjvKtB+sa66qp7XAsOA5gcTz04GwHiamWke/SagNH7WxgLZRuX4ygKszasixnhK0rdbAqYkAbwB36Rpi5ngmqJpKvSCkumbMeSi/+0irtbW248eYPI247vWLWpNblq8S2L75qOvLfa+UdSpTHk34Lpr3jFWBRpx60pm7W5JPiVvGq0ALDAhTAoMyCJkDatXWKfEiUrSCk1rOHvihEPi5BpiAyCPZgWxXKLrY7MMtRVdd9m587iE9pVqOI9mQrE4LD1jdutRrAXVswAAsNCCYSbHplUWniQDTYkXsre0QSCL6m/G3LlN70Cw4fGi4BC06jG4uBplBI8XE7ivsvD1gnWYdL1M2hQKwtvzbjy0F987c8eUefu+NeQY/oxXNR3REszEgI4AAJuAA2WCNiMKaipSKtdvbALAW3CoFvYHX2hu0nqTdBsJ9lalIktbqqjr2SR3iU6/QoqCaWMq2BtZlpVNQbEX3zV5uMzuPJ8VXNKqyoSoViB7Z4G178fSbDZu0qzmyV6ga1wpObPYdlT97uO/nwnfV+iuNygq9CqCAbVAynUXtYC26aavsPFUjmfBULgizoyLY7wb2veSy58WdT9tA3SXFU7ftcx+5lu4/iGXS0aOmtcb8p8UlqjUFKqXGGy1BoerqMw9oa6Wt7pcfpXZblGt3Nz04yNa1TdNqvBU/C35xS9Ksc5tTw4bvWm5HmxNh5zb0+mIY2WlVY66AjcBcnfwGvhEVumu8CkbjT2m3Ec5NDsDsnE1tcZUCp/0aRAv3VHXcO5SfES3tDaq01yUraC2mgUDQAATlNq9LaxXU2B0Crx85z1Xa1RuNoWR1dXGgbyPWUa/SGmvHMeQ/OcwSzbyTI+rmPGK6zo5tQ4nFCmygL1ddra70ouy+8A+U5h69SqbEk30537hNr0QrdViVqFSwC1Vyi12L0nQAX00zAkncAY7D4ILouvAuP9Kd3fxl9QntUwuEybtX5/d7hzbv4cJbo4aW0w3KWKeHnO10kwuhh5sKGHgJTllFmVMWhyhi4k03lhGBjAkNJAj+pBi2oHhJihtJkEGZAZ1JmdTBNQyNZplJpCCUEzIZHVQFugiHQS0aYgsBAjZW2KmFctSy3YZTmXMCL38RqOE3+H+k1l/xaCt3oxX3MD8ZzTpK1WgZud3n4zeZfsd1hPpKwhy9YtVGUWuVDjXf2T8par9NcEKQy4hd+4582429ki/L0nltbCHlKdXBGbn8lYv8fL3WjVo1mDU66OPY0R1Nwl7A2N7E2Nrc+egbTpFaSKxLG5JY31sNSb7u1PBGwhBuNPjDxFasyhWqVGUblLsQPAE2m/7Iz/V/rvdqUabl13kVaVRaiNqrU1N1sDY3zA+KzW7ZTMrM1szvmPiWLHd+tZx9GvVTsu47gTG1MVWftMx/XdOdq+NXAMp0NjuHPXSVsW3VdpHF93sEA+DHQ+USuDvvEmrgCRZWI42NyJJi+LX4pi5vawG4QKeFvuBsN+nObBdn1RwU+dvjOg6MY2pR6xWwtGqr5b9clN7FSbZc1+fuE36/aTXJiiBxl3BbKeqfZsAN7ucqjxvrPQcTjs9Hq/q+FQfu01DnxZVB981NbDZv8Qk+GgmLW8rS4XBALlXd9puL9w5L3estrS7pb6qwsISYeYrUISnHqkYKcYFkaAEEMJJCwwJAIpmEIQMmBivGrXibSYVYzgzJXMyEMzSC8y0y0qAzSDDkQF2glY20wiArLIyx1oLCAlki2oiWSIJEoqNhV5SPqY5S2VgssGKn1FeUH6mvKXcsHLGpit9UWGMKBHAzICupjUS0K0wGTQQYyDJEm0LhYSOVJgEMQFlZgjrRbCRUgTLSAYRgZaZMtMgTIvCkgQAzSYTLMgf/2Q=="/>
          <p:cNvSpPr>
            <a:spLocks noChangeAspect="1" noChangeArrowheads="1"/>
          </p:cNvSpPr>
          <p:nvPr/>
        </p:nvSpPr>
        <p:spPr bwMode="auto">
          <a:xfrm>
            <a:off x="63500" y="-798513"/>
            <a:ext cx="1971675" cy="1638301"/>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86024" name="AutoShape 8" descr="data:image/jpg;base64,/9j/4AAQSkZJRgABAQAAAQABAAD/2wCEAAkGBhQSEBQUEhQUFBUUFBQUFxQUFBQUFBQUFBQVFRQUFBQXHCYeFxkjGRQUHy8gIycpLCwsFR4xNTAqNSYrLCkBCQoKDgwOFA8PFCkcHBwpKSkpKSkpKSkpKSkpKSkpKSkpKSkpKSkpKSkpKSkpKSkpKSkpKSksKSkpKSkpKSwpLP/AABEIAMwA9wMBIgACEQEDEQH/xAAbAAACAgMBAAAAAAAAAAAAAAACAwEEAAUGB//EAEMQAAIBAgMEBwQHBgQHAQAAAAECAAMRBBIhBTFBUQYTMmFxgZEiobHBBxRCUpLR8CNicoKiwjNzsuEkQ1Njg6PSFf/EABgBAQEBAQEAAAAAAAAAAAAAAAABAgME/8QAIBEBAQEBAAMAAgMBAAAAAAAAAAERAhIhMUFRAxNhIv/aAAwDAQACEQMRAD8A2N5MG0KYd0GQRJvJkCyIJjSIsiFDaSDIkGAwGSDADQpAxWjIhTGrLqBrVlXtMq/xMF+MqttqgN9akP8AyJ+c4fpri8+LYcKaqg8bZm97W/lmiCzrP49cr3ler0NrUX7NWm3cHX85bnj9TtNyufdp8o3DbaekbJUZO4MQPTdM3hqdvW5M8+wfTiuvayVB3ix9Vt8JvcF06pN/iK1M8x7a+7X3TPjWvKOkMW4g4XHU6ovTdXH7puR4jePOMaRSHiy0a8UYVBMzNMkSIm8JTAkiUMBhiLEJTCGiGIsGGplBSJMyDShJEFYVpBloVpFpMKErAIjLQWEBTLAjGgGRUQ1MASRGJsWaWFdgzKpIXLmItpmNlvfmZlcdWWFQFcq5mB3hbZr+gMvbM2otOk9Mqxao9Nr+zlCobkMWYa77TTdNNodclZqKVCWp0qVihzEgZXIAJuMpOs6TmYxe/by/E1i7s7b3ZmPixJ+cnCrdx3a+Si5+EZVwLr2kceKOPiINOoiB8zAHIwANxctZfgSfKej44K36+c7at9HtNhdKjISBe6h9ba+0dRrONppdgOZA9TaevHefGcOq78vN8Z0ArpcplcDiHYufBMo9BNLiMLWpGzK4/wAxSnpmnsV4FbDK4s6qw5MoYe+Z8l8Y8dw+1cpvqpHEHUeYnT7L6b1F7RFZe/Rx/MPmDE/SFsOlRFJ6alS7OCL+yMoUiw4bzx4TjaSm+hIm81m+nsOA23TxAOQkMBcq2htuuLaEaiPJnDdD69sRTue0GQ+am3vAneFRp4XmfC2+l85J7LmXg1NCZMxla2fRXmAwZN4yw2UxTDBirwgYU4NGKYkGGplQ6RMBkQFKYwRKw1aRTJDVAN8GpVsJxW1ekrVuvXDvlWjTzvVAuXOdUy0/ui7drebaW3nXPOsddY6zF7USmL1HSmP32C/Eiamv02wov+1L2+4jsPW1vfPP9n9G6+JOcDQnWpUJsTx11LeU6LC/R77NnrcbnKnzJ+U3kY9/mtjU+kKgBdadVvEIvxa/ulI/SaCbLhz/ADVAPgpl6n0AoAAFqp81F/6Y6l0EwgI9hjbnUf5GEyKFL6QKjbqKDRjcux7O/wCxK+I+kiqjleppm3HM3K/KdRheimGXdT4Edt/tb/tcout0QwrOSaIJP71T/wCpdiY2GBarUpo96YzorWyMbZgDa+bXfLSYerzpn8Y/OUF6O0mO57af82qALCw0z23TqNk4VMtm3LazFmJ8yTr4nWdJeb+GLK82rfSQEdkag3ssy3WoCDlJFxdRym12N0tTFvkSlVLWJ9rq7ab9S8t7R6DYV6j5UsWYnNfW7G9xm0G+b7o30Jo4RSR2mGpOpAGu/jJJLVaHaRw9EK2IprTBawZ6akZhqPaUGx0vvjsLtShV/wAOsjeDqx9Abx3TTo+mKVRm0S5A9oXY6cDyHKedYv6Oa97oaTchmYH+pfnJ1I1N/b0go3Cx90WcRbeDPPMOdo4OxCuyA9knrUt3AG6+Vp2OwOklLGIRbLUXtIe0O8cx3+tpzvMXysa/pxgGxFGmKS5mSoWtcD2ShGlzrracJU2JXTtUag78hI9RpPVK1IqfhADTUuFuvPNikirTtvFRND/EJ6ZUSxldiDa4BINxex15i+4xnWX1vNTqRjqbgatItmsLn5kC0F650GViRvsL/OZVLnsOUPcFa/4r8prxgq4qKTWJX7VkUE94AHzklm3Fs2TWyov+6+vDI3yEEU2AGYEeIIldK9RHqEuSoYZCyqbrc6kAS1X2o1RQGsQDcEC3wme7rfExCtCBiA8Yrzi7HKYamKVoYeUPUzJCmZKhYhrFgwi9gTItcv0720adIU1PtVbrpvCDtkeNwv4uU03QrZoqU8Rm7B6lD32ZnKj8A8pq+mGOzYyoOCWpj+UXb+svOz6M4bq8JSXi37RvFgAo8lAnaenH62uQDTgAAB+uEZTEAG5j6azKG2hIswQgJFOpiWRVAQqB2ra+Er0uEaza772ljJmGp8+EvJhbJm059/dNfQbXWXVxFwVvpp+vWalSwVLD3F+MmvUyLYX1Go4achuE2SAZdLGw7ppdrH27cpb6goVqxaKtGESLTCltT0ml2hsZS4qJ7FVdQ4G/ub7wO4gzoQukr4ilKAT9pSBIANr25Ebx3yheXcGd/cZWxtPK7D4d8IC8PNx/V4m8zPIsNLyVq8DEmZCmsZF4IMyQYycoAaHeDUEljfPX7MV4wNKaVY5XmHRcR5MRTeZKHGC54cyB7xJlTadfJSdvuo7fhRj8on1OvleTVz11UnjUqE/jYn+6eq0qdrAbgLDwGgnl+wqWbF0V/wC4v9Ov9s9Spmda5HossUhFpHIJkEojCu6CBDJ8oFxtFTTXKb6WO/S8rkRrnQDu+cVKg1EMNMpj2TBAgOSuAIiq9zIvIMaIkWhCZaQYkKql1kGMO6aiNfh0sx8v175W2p2we6XANf1zEp7VPtL4RWZ9U7zLwbzJGjTJkOZF5FFeZeBeZeAcgmReYTAVWo2GYbuI+f67ucWleFSq2rZG1WoAPBtbfiAI8QJTrqUcqeB38xwPpaY6deLvps6dWZNfRrzJNbby81XSmpbCVv8ALYfiIX+6bS80fTF/+Dq+FMetVJefrHfxxPRCnfGp3Bz/AEN+c9JpTz3oMl8UTypt7yg+c9DpTpXNZQRyiKWNWQGphgwBCEgap0hWigYYMB6HS0WDMDQrygJkkyIRgkgSJN4Vh3xjRSnWG01GarHef1xEobUOq+EvOdT+uMobUPtL4fOKzFORMMgyNHPvPjBhPvPiYMismTJkCZBmSDAotTLYkLuz0WseTo+dT7zLu26OelTrAa9lu46/Bgw8xAw63xVLuWof/W/+0v00vSrId2eoR+Nj8UEzWpcuuXFS0yWq+BmTl7en034M0HTZv+EcD71If1g/ITfTjtuY0VcNiQBa2KUHQCxuRpbvp8eflOvE9uPfxregSft6h5U/i6/lPRMDg2qdkA91xf05d88/6AD9rW/gX/VO/wADXKMGG8GdPy509qZU2IsRwhiPxGMDuTbeB6gfCJQTIMQhLdKgjA2uptoDrra54SqVtAkCSJKtIkBSQZEyBkmRJlGSJMgwJXfINTWRAaVmlGp7UpbT7Y8JZQ+36yptI/tPIS1FWZIMkDWRTH3nxMiYx1My0ismTJIECJEK0i0Bmz0HWljwFvW9/dePw7afxC/4iT8zNRicUVWoF7RFh4t7I9xJm1pb/DT00/OYtbkFUwt5keDMkdVUtOO2pgGp0cWziyvWpVBYg3HWNc6bu0PWdUak1nSVc2Erdyqfw1EPymublY7npznQA/ta38C/6jO5ozhOgmleoL76Xwdfznd0pusLYMasSkasiLVCpbd+tIBMAGSIB3kwYUgKSDIvMgTMvMmSoyRJvIgZFtGRbyitT7fr8prdoVicSUC/8sVCbrZVzFBcb75hy790ZiMfkxOGXhVqlGHMEaf1FfSbPauApqq1AgzuWGfUsVH2dTa1xymvH1rE6nn4tQuHPOQo18/nLEfhlBOoHpOeut5Usw5wgR3+hl/F5V5L6Ca2rjUH2h5a/CXTxGD3e8SS1t9h5/7SlU2qPsgn3SjiK9R92nqZNXxi3i9u06e/U9w/MzVVelrE2RAPHUxLbBZjdmbXwH5yzh9gKmo38zrJta/5i3sfFOwYuBcnSw4DeTf9aTb06lprcPSI3S2imZakbBK0yV6dOZCq0Gth+sR6f30dB4spA99pN5KvYg8pmX2vU2PP+ieKyYxL6Zs1PzYaf1AT0hGnnHS3Z5oYouui1D1qEcCTcgeDX8rTt9h7VXEUQ437nH3X4+R3id687dU2jllWmY9WmQ8CTaLDQg0imWkgQA8MPAkGFAvCvKiZki8i8IKQZF5F5RN4qo0MmIqmUafaGyXq16FRGUCi4cg3ubMp0O4aDjL23ukwqBFp0nXJpZipHEaEHWPomykzTExermJJN0hsfVO4Bf13yAap3ufImPkrMt7Vf6lfeSfEw1wS8pYkXhArRA4QwBBzTM0Aous9gZhqSrXq3Npm3GuZtCKp5mGK7cz6wFSGEnL29AxXbmfWZByTIFsmCWlj6sZDYQy4zqjtLZiYmkaT6Eao/wB1vyO4j8hONwtOrgqxGqNxU6o6/wBw5ETvfqp5w69BKiZKyBx37weYI1B7xadebn1y6nvYo7N6U0XsHJpt36r5MPnab+iVYXVgw5ggj3TksX0KU60Ktv3Kmo8nAuPMGa3/APFxNFjcFLbmRs2b+HJcnnuE16Z9PRBTMLqzPP06U4iibM4e2tm18r77+c2+E6d3Ht0jpvKG49D+cuDqghhimZpMP0yw7b2KH95SPhebKhtei/ZqIf5h8JnBayGZeElQHcYZ1hCryIZpcothKJvIvIJgloRLGVa7xjvKtB+sa66qp7XAsOA5gcTz04GwHiamWke/SagNH7WxgLZRuX4ygKszasixnhK0rdbAqYkAbwB36Rpi5ngmqJpKvSCkumbMeSi/+0irtbW248eYPI247vWLWpNblq8S2L75qOvLfa+UdSpTHk34Lpr3jFWBRpx60pm7W5JPiVvGq0ALDAhTAoMyCJkDatXWKfEiUrSCk1rOHvihEPi5BpiAyCPZgWxXKLrY7MMtRVdd9m587iE9pVqOI9mQrE4LD1jdutRrAXVswAAsNCCYSbHplUWniQDTYkXsre0QSCL6m/G3LlN70Cw4fGi4BC06jG4uBplBI8XE7ivsvD1gnWYdL1M2hQKwtvzbjy0F987c8eUefu+NeQY/oxXNR3REszEgI4AAJuAA2WCNiMKaipSKtdvbALAW3CoFvYHX2hu0nqTdBsJ9lalIktbqqjr2SR3iU6/QoqCaWMq2BtZlpVNQbEX3zV5uMzuPJ8VXNKqyoSoViB7Z4G178fSbDZu0qzmyV6ga1wpObPYdlT97uO/nwnfV+iuNygq9CqCAbVAynUXtYC26aavsPFUjmfBULgizoyLY7wb2veSy58WdT9tA3SXFU7ftcx+5lu4/iGXS0aOmtcb8p8UlqjUFKqXGGy1BoerqMw9oa6Wt7pcfpXZblGt3Nz04yNa1TdNqvBU/C35xS9Ksc5tTw4bvWm5HmxNh5zb0+mIY2WlVY66AjcBcnfwGvhEVumu8CkbjT2m3Ec5NDsDsnE1tcZUCp/0aRAv3VHXcO5SfES3tDaq01yUraC2mgUDQAATlNq9LaxXU2B0Crx85z1Xa1RuNoWR1dXGgbyPWUa/SGmvHMeQ/OcwSzbyTI+rmPGK6zo5tQ4nFCmygL1ddra70ouy+8A+U5h69SqbEk30537hNr0QrdViVqFSwC1Vyi12L0nQAX00zAkncAY7D4ILouvAuP9Kd3fxl9QntUwuEybtX5/d7hzbv4cJbo4aW0w3KWKeHnO10kwuhh5sKGHgJTllFmVMWhyhi4k03lhGBjAkNJAj+pBi2oHhJihtJkEGZAZ1JmdTBNQyNZplJpCCUEzIZHVQFugiHQS0aYgsBAjZW2KmFctSy3YZTmXMCL38RqOE3+H+k1l/xaCt3oxX3MD8ZzTpK1WgZud3n4zeZfsd1hPpKwhy9YtVGUWuVDjXf2T8par9NcEKQy4hd+4582429ki/L0nltbCHlKdXBGbn8lYv8fL3WjVo1mDU66OPY0R1Nwl7A2N7E2Nrc+egbTpFaSKxLG5JY31sNSb7u1PBGwhBuNPjDxFasyhWqVGUblLsQPAE2m/7Iz/V/rvdqUabl13kVaVRaiNqrU1N1sDY3zA+KzW7ZTMrM1szvmPiWLHd+tZx9GvVTsu47gTG1MVWftMx/XdOdq+NXAMp0NjuHPXSVsW3VdpHF93sEA+DHQ+USuDvvEmrgCRZWI42NyJJi+LX4pi5vawG4QKeFvuBsN+nObBdn1RwU+dvjOg6MY2pR6xWwtGqr5b9clN7FSbZc1+fuE36/aTXJiiBxl3BbKeqfZsAN7ucqjxvrPQcTjs9Hq/q+FQfu01DnxZVB981NbDZv8Qk+GgmLW8rS4XBALlXd9puL9w5L3estrS7pb6qwsISYeYrUISnHqkYKcYFkaAEEMJJCwwJAIpmEIQMmBivGrXibSYVYzgzJXMyEMzSC8y0y0qAzSDDkQF2glY20wiArLIyx1oLCAlki2oiWSIJEoqNhV5SPqY5S2VgssGKn1FeUH6mvKXcsHLGpit9UWGMKBHAzICupjUS0K0wGTQQYyDJEm0LhYSOVJgEMQFlZgjrRbCRUgTLSAYRgZaZMtMgTIvCkgQAzSYTLMgf/2Q=="/>
          <p:cNvSpPr>
            <a:spLocks noChangeAspect="1" noChangeArrowheads="1"/>
          </p:cNvSpPr>
          <p:nvPr/>
        </p:nvSpPr>
        <p:spPr bwMode="auto">
          <a:xfrm>
            <a:off x="63500" y="-798513"/>
            <a:ext cx="1971675" cy="1638301"/>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86026" name="AutoShape 10" descr="data:image/jpg;base64,/9j/4AAQSkZJRgABAQAAAQABAAD/2wCEAAkGBhQSERUUExQUFRQUFBcXFRUUFxUXGBUXFBUXFBQVFBQXHSYeFxklGRUUHy8gIycpLCwsFR4xNTAqNSYrLCkBCQoKDgwOFw8PGikfHBwpKSkpKSwpLCkpLCwpKSksKSwsKSwpLCkpKSwpLCwpLCwpLCwsKSwsKSwpKSksKSkpKf/AABEIANAA8gMBIgACEQEDEQH/xAAcAAABBAMBAAAAAAAAAAAAAAAAAwQGBwECBQj/xABCEAACAQIDBAcFBAcIAwEAAAABAgADEQQhMQUSQVEGB2FxgZGhEyIyscFSYnLRFCNCgpLh8BUzQ1OissLxJETik//EABkBAQEBAQEBAAAAAAAAAAAAAAABAgMEBf/EACMRAQEAAgICAgIDAQAAAAAAAAABAhESMQMhE0FRYQRxgSL/2gAMAwEAAhEDEQA/ALwhCEAhCEAhCEAhCEAhCEAhMMwAudBqZFdq9YOFp7yioGIBvu53twB0v4iaxxt6S3SS1sWq/EQDy4+Ws4OO6a01bcpo9R+S/W1zK22300NQkUQfZEWz4tkSWa+efMmcn+3GzvW3QSSUplrcOC+7Okwxn7Y5/pY2K6d4jesKIQffDC/ZdrD/AKiDdJ8dqAoFrj+701tK5rbYVtWqMeJIGfLUm0Wp7YpgZhz+8uvlNzU+ozzs+liL0i2gM9wsOxFOX7sxU6c4qmffoiw4ujLl4HKQWnttBoai3tZvdJBHLMWvfPnFMPtcAgrWZTYfGG5/dJylnG/g+S/hY2z+sRHNnpMORpkOD4GxEk+F2mlQAqdeDXB8jKlwuKDsS60aikMWdB72QJAtTKm5NhmDrHWzHd6m7RrCkdVpVWJB+6rMNeVx4yXx439NzOVbUJAqXSjFUm3a1OxzPvZKRrYML+hMkWxeldLEWXOnU+w+p/CdG+fZONwsbduEITAIQhAIQhAIQhAIQhAIQhAIQhAIQhAIQhAIw2xtqlhqZqVWCqPMngAOJjXpT0npYGgalTM6IgI3nPIX4czwlB9I+klXGVTWrHI5Kg0AGir9T2zeOP3R1uk/TvEYxj7xSiNEUkLbhvnVjI2cYBpmebfRdPONWqk93ATWa2mjipiS2pvbT+uE1DzQCAkNFgYqFjdTFlrQzdthUtlN3aJCtF0YGWM60xh2N8tb5HiLcjO+NquQu+BUtkd70s2vnecRltaxOX1mu8b6zrjdM3HaYYHbNskf4vipVCCCOQJyYd+fKOsRUpVDdD7J1z3H0BA/w31Gmjecig2VUNH2wW9MEi/DLs8YlR22wG69yvA/tDuPEdhm9wks6XBsTpYy7qV78BvHJluLjfB+cl9OoGAINwdCJQdLpDU3UG8GC/C3Z9i+oH3eF8tZKeivTNqT2YlqRzYalTxK/lx9Zyz8cvudusy36WrCI4XFLURXRgysLgjiItPO0IQhAIQhAIQhAIQhAIQvORt/pVQwa3quL8EGbt3L9TLJvodYtIljOs/B06pplmO6bFlF1uNbHiJXHSfrIrYslFJp0SfgXVh99uPdpIytVb/15zrPH+U2vfDdYWCcX9sq/iy9NY5Tppgy26MRTLE2sCfylCqV0Bz7eE0xlQKtwdRYZm4Pbla3cZb48R2em/SIY6s73YU6YVVU2OhN7d5t3+EiDtc/1pyirVd5AoAFsySRcnTssOzviO7M2qxCZ3Zn2Z5GQG9M70x7I8jNSRA2DmF5gPyHnMnEHn6CAXii1LTVcSeNvFVP0iiV1/aT+HL0NxNaSlkrki0nXQHoK2JJqVlIoWYcQzEj3SvYL3vOB0S2bSqYindt5Sy3Rvda1xe3A+Bl/wBNQiBaaiy2AUWAA08LDhNZ7xkZ1FN9NGqYNP0K6lMqgIGe6SbX5G4Mgr1N469g7BJL1i7YSvjqjJewslzx9n7pI7L3kVEXK0mOjnDVWXMZg6jnOphcWVIZb20z5cQe2cxK47p0MBVAPxAg6jj68ZrEqxOh+3zh6pps4aix1GYUm3vjs0uOEswGVFsmlvqtIstrE0GI4trTJ+ye3Q2k86KbX3qXs6pCvTFszqBlqeUx5MN+4uOW0ihE1xKHRlPcRNw04NMwheEAhCEAjXaG0qdFC9V1RRxY2HhzPZIr1g9OzgAiooao4JzOgGVz2Sots9LamKfeqlTyBLWXuvpNzD7pdp50p63N4FMGG7arAX/cXh3mVri8Q9Ry777MxzLEkk9pOZjqklApcBt/e+EOtiLai48JqLD9lx4q3qDOs1OmdmiUgeFjFRQFrHX+so6WovEMP3CflHOEwoc7qvTUnTfPs735Fhb1lNuVTp2MVrhWBB8uR5zs/wBkENun2e9xAKkngLWOcTxeyaguES7DUBb6aiwl4rtFKtAqeHfE7R9jKNUH30Ze9GH0jInnOLUYmbxbCYJ6rBaalie4DLW5OQ8Z19ndHA7KHf4iBZLAZkD43sDrqoIgtk7cTfPbMBJK2weFosysqsy82d89SPdZQeWnCbvtLD2suHojO+8tJjlyO8xisfJETCRRaYksfG4M7pNCnmtmAWom628RcFX5AHjrNf0bBvay1Fb7tRXF/wADqpPcGlTnEaTAliAtrn+s+UTahY2PA/ykqXYThnGH9nVOfu2dKoGmVKpmf3SZwamHKsQ6spGqsCDlre+k1qVdrj6qNlqMFvlFvUY52zKjLj230mnTPaDbPo7yVHZKpZNxjmmtyjkE24cdZno90xw+HwtNdystMId0kBiSLl81NhnwsO6Vj0w6V1Ma92sqKTuIP2QTfPPM9ss5S7pdVxKtdWNyGHcR9RNFdDrvg9m6fTKIQmdrJIWBW+rW7gfS8c00pcarDvpn/ixjG8xEppOti9KkWiKNTEDdW3s29k+9TGZsCMyLm8T2htlXB3cQrgGy2DozXzZiGHhrITAHjN/Jek4pcuNsBvA8M72iv6cT+045e835zi4fEe0UfaGoi3smH/eU1Mtrp1qe06qG6VaqnS4dvzlkdXvSSpXDJUYtugFGbNssmDHjqLdhlVI9hmOcnnVihWpY6Mu8O0EMD6j0mcpuUizYQhPJpVQdeGCtUoVPtU3Q96MHHo3pKrl29duFvhKTj9iuB4VEYZ+IEpEzrKrYGZDHSDPnpDeHL1/lKBTHKbQqAW32sBbXh495jYW7fQzfdHM+X85UsOU2rUHHzAjyl0jcfs0z+72WnL3Rz9DM+yFib91s7m4yN7WFr89I3WeMdP8At6495Be/xK7rYcrA+s0/tg7oXd0bevvXN8rC7BshY5ds5UzeNnGOvT22UIZfi3SvvbpABFiALW4nO1+6NK+0ncneJNzc8r9wjO8I2cYWNc8yb698ytQxETa0mlsORVmyvx5efnG6ze8yxT9Nq1Afi3s72fO5ve99b9usluy+myVgtPF0xWCkbu+ffH4ah+L8LecgbNNTKSfhZ3SjHDE0xRwr0gmopsVoup4LuvujLPQmRjF9AcYFv7IsTyKkjlmDYgzg0tpVAAN42GQBsR5GO6HSWot8qZJtmUFwALWy59vKb5b9Vfbet0Hxi3P6PWNuKozegnPrbBrp8VKqO+m4+YnaHTOpvXRUTLRS+vEg39J2dl9alemV3/eQHMBmvbsLEyX9HK/cQKphmXUeHHyiZEt2l1tUmYirhwVzz91jbgLcYrV6V7LrKf1VGm1zY1KHDgfdHHvjS84pyElO0cFhXdnpvTG8SdwCogF9ABc/OdPZXQPDYinvCuyVAGL0wC+mm5xN8u6XRziEYWvuMD5yR06ikC2d+f0mF6KC9itQciXUeYKyXbH6Bo5vUrhEFsgafLQm+WvKanpLnOkWWjc2IJHJfSTPoJjP/LpJ7NFHs3UEXBsFJF7nM6+ceV+jGBopYYht5v2lNNjyyW9zOZ0QwnssdTIb2lNqhVKighWPs3J1zuLZiLfVWLZhCE87SO9YGDFTZ2IBF92mXHenvAjynm9xmZ6n2th9+hVTXeputvxKRPLVVc/Af185udE7atw7v5TE2t7o7z9DMAStbYAmVE2UTa0JtpaLUkujdlvUERO8dYT4an4b+TL+ZhmmkIpuzIWDZKZAvFGQRVUFrxtN023YqiRVUvoPnHKYR/s28JnlGuOd6hulHnA0o9o0iSBa/l+Ud1dn+7vKQbfEliHXtscmHaCY253HOe9OI1Oa7k6Bo8SCAefG3KI1KYl2xMzW01IjhxlESJXSUnFEpEi/DnY/Oa2jqliNymCBc3qWzIsSqANlrY8OyWKQCnmPMTcYduRiZ2rU4m/fn87xZMS5F9wH90fMCXUp7Jmm3IzNNiD/ACjmljCP2D4Fh6Xmw2mBqrC/cfmDLpm7INiG4X8CYg9Yx+Npp2g9qofoJrjaARW3gb+7YWUfGpZTcX4C9u2TRj/Rgahk/wCgm2Kj4rC0mBN8Qam/fiMGysO/NTK8MmvV0l9sUPuir/ppOszb6dF9QhCcRgzy/wBJMJ7LFVqdrblWooHYKjW9CJ6hnnnrSwm5tOvyYo4/fprf1BnTERRTkYAwTj3fKarNLS9GneLYmju66HMEeoPbGyvabNUJtfQSVrc00AjnBjNh9xvlf6RKK4M/rO8EeYI+sOWRCZDTJmN2UbXi1Cx/iHyMS3ZvS1mMum/Hf+nZw+NVNflEXxB3iVfK99SNJlMP7vw39fSbU/ZFfhB57pzHO4Oc83qvo22am9HVDGMdbH+G/wCcfrSVgD8LX7iCDkQdQY1pdHi9I1gp3FN2IZSVvozLqB2xH9BA/aawGt1PG/Kc9TuXTrjbZqyUnXwRHAkC/HLmdJzqr7xvYC1hl2DU3Os6bEiwubWsQTOSD7x8PkJ6fHlb2+f/ACsJjNxo5iTRxuRvVFp2jxytGm9f+6GfFv8AjEisVrj9Uvcf938pWzESXbLUiivdIkJMdg1w6BBqBa3Gd/B2nl6bqTG9dbajWd47OIGkZY2ygljpxPKeqzThLtCcYf1jfijogeyzvmxt+6q6/wAZjKu13J5sfnHzVSqJbiH4DRiFOv4Z4PuvVeob4dLuo5sPnJ51Rpv7UZvs0KrDvZ0HyYyHbMoBqgzAtmL3ztnbLTK+fZLF6mqBbE4mo2ZSjSpC1rWOdvJBMW+kl9rbhCEwolJdd2E3cZTf/MoDzRyPkwl2yquvTB3TDVeTVKZ/eAcf7DLOyKiTXwPymIKZnd7RNtaAM2gKZ7PMfnNvYty8s/lDNYBm+Hazr3j5zQqeII8JqGzEgUbXxm3tJpU+I95+czCWMlpvSuxy4C/lmbX4xKZIks2S69pDgKwAFyDccbzXFbLDklSA3A3Fj2XnESoeZ8zHFTFsbsTcnI8zYWB8vlPP8Vl3Htn8iZY8bDvDbWr0Q9MhgGUqwBtcG3HPLKPFxavYBWpndAPxOpPM8Vv4xlgsUCBvo5U3AYE3Xt+y1uUSq4gqbC9r5HQnxmrjtZnx9207xmI4EC/MafzE5yv73gPkIocVcWIbzB+YiSrabwx1283n8synoq1Q8ok7ze8QqTceXEkzxTED9WvYvndyMoixm2IPuL3f8mmnXRsgzj5ahBBBsRoVyI8R3xkkyDNY3TdiRnpXidwL7W4AtcqpPna85WKxjOffZm7zkPCM7makzd8lvqszGQCPa5ypj7vzZjGSDOPsQMx2In+0fnORkWwL2JPJT6giWn1H0P1OJf7VZR/Cl/8AlKuwgstQ/dA82X+cuHqYw27s7e+3XqHvtup/xMzWMftPIQhMtiQXrkwm9s0txp1abX5Ak0z/AL5OjKP6zOnzYiq+Fp5UKblX51XQ6k8FDDIdl5rHtYruF4rvDkfT8prl/QE1pprMER1h6dMkb5ZeZCg91hvCaOi3IGY4HT0k0hJXPAkdxMU9s3Mnvz+cwqjt9DNgg+16fleXSWNGa5udZiKex5EHxP1EPYHs8x+caRpC8V/RW5cL3mgpHjeE3GN6ZLZQK2haSrL7PqWMO4VJ10sbD/uaNXvYE3sLX9TGlpmZmMldfJ5bnNH6AETDRmtxFN+XTy8DpdI1rnOYbE8ImzxIYywm0UrrdVA13R82MTMf4bFoBZlDGwHvqTa2tirg5zTq5lpmdYrRY33EA+yGqjvsSp+ccrszDkDKqpPFatFxbsUhTNaXlEfJgZ2f7BBJs7AcCabHwO4W84nV2Gb29rS72ZkGl/8AEUSHKOYgzj3EH3z328svpNBgGUAm1t7durKwucwMie2a4hwWb8R+Zhm9niPai/aygf6j+UvPqup22Xh+0O3nVcyhGf8AU99Q+i//AFPQvV+gGzcLb/JU+dz9ZipikMIQmWmtRbgi9r8eXbPKuLJDsGzYMwYnUkEgknncGeqzPM/TXCey2hik5V3I7nO+PRhNRY41xygtu0eMc7M2VVxFQUqKNUc6KvLiSdAO05SdbM6kcU+dWrSpDkL1G9LD1mtxVfboP7R8RO30Z6FYnHswoBd1CA1RzuqCcwuhJNuAHlLN2f1H4ZbGrWrVTyG7TX0Bb1k42JsGjhKXsqCBEuWtckknUkk3J08pnkbU1W6l8eoyOHfsFRhfzUD1nMxXVltFP/VLW403pt5Dev6T0RC0m6cnmTEbAxdMWfDYlRxvSe2XG+7ac6oN34rqeTKVnqy0SrYZHFnVWHJgD842beV1qcmH9d8cUsSw/a9fynovF9CsDU+PCUD2imqnzUAzk4nqm2c/+AU/BUqj03rS7PX4UYcU3GxHcPqJr7YXzRfAW+Rlw4jqRwh+CriUP4kYeRX6zk4jqMYf3eM8KlL6q30jaaxVwXp/Zt5zTdpniR4g/STfEdTeOUe7Uw7+LqfVZzMR1ZbST/1lftSpTPzYfKPRxiOrhVOjen84PhPvD1H0nWq9DMXTBL4PEAjiib4/039I3GGcCzUqqkago488so2vxb+3O/QmPI9xX84k2FbkfIzs0KSX1I5qw+htHTbPpDJit75MrelkYiOcdPgzRcoZgiSjBbJRyf1jMAM9xhkeB94DLXWOcT0XpkfqndjyZaTjzRr+ku0+LJDwJsKh4k+M7j9HaqnOn3+7UW3oBEDsc/Y8A6H0Ocu2LhlPpzab20y7o4OOqAfG/wDEY9TZR/y38ENvMRHEYYaaHkbj5iRy+/cMhjWvc7p71X52vECfWODhs/8AozV8IeGfDtv3azTRR0/V0/3j5tb5LL/6t8Z7TZtA/YVqf/5uyD0AlHYTCljTNrqF3SSMt73jbPiL3lxdUp/8Fh9nEVR6g/WZynpYmsIQmATz71tYbd2pVP21pv5oFP8AtnoKUh110AMchGrYdb+DuB6fKaxEh6jdnKMPXrW95qoS/wB1FVrDsu/oJZwEhXVBhNzZiE/4lSo/hvbg9Ek1mVohC0LQghCEAhCEAhCEAhCEAhCEDFoFZmEBnW2NQf4qNJu9FP0nNxHQTAvrhqQ/CCh81InehC7qH1OqvBHNRVT8NRv+V4xrdUdKxC4iqOW+Fe2mY0zyt4yfQk1Gp5Mp9qzPVRXT+6xpy0urJ6qxiNTontSn8LUqw4guCT3+0AlpQtK1PLlFGttishO/h6LMCQd2mmoNiL07Hhzjql0ypj46Dr2rUqjLuZj28J2+mfVSalR6+EKhnJZqbEr7xzJpsMhc3yOXbK12lQxWEbcrCrSJ4Pchu1SfdbwJmv8AWp5d9xNK23MC4v8ArAe1aT37Pepi/nMVMbgqjAsaRa4sWoGmcuBNKpb/AEyvztFr5lW71X8pn9P5oh7iw+tpS5Y1Yu2UNamTSp0dxd4r7IVQAzAbzH3Lb3ebSS9UT3wlUcsVU9VQymEx6g3AdCOKPp6S3upiuXwtcnjiSfOml5cruOeVl6WFCEJzYE520+jmGxJvXoUqhAsC6AkDkG1AnRhAb7O2bToU1pUlCU0FlUXsBcnj2kxzMTMAhCEAhCEAhCEAhCEAhCEAhCEAhC8IBCEIBC0IQC0IQgEb43A06qFKiK6HVXAYHwMXhArbpD1MUXu2Fc0WP7DXame4/EvmZU22ti1cJWajWXddfEMDoyniDPUUrHrv2aDRoVre8tQ0yfuspYA9xT1M1KsU7L36nMLu7NDf5lWo3kQg/wBkokz0h0CwPstnYZOPsVY99T9YfH3patd+EITDLMxaZhAxMwhAIQhAIQhAIQhAIQhAxCEIBCEIBCEIBCEIBM3mIQCEIQCEIQCQ3rawe/s1za/s3pv3e9uk+TGTKczpJsw4nDVKIt+sXdzJA1B1APLlLFjzP7LeIUD4iF8zb6z1LhKG4ir9lVX+EASqF6p6q1qTKMlqozEuhXdVgWI90New5S3ZclohCEyy/9k="/>
          <p:cNvSpPr>
            <a:spLocks noChangeAspect="1" noChangeArrowheads="1"/>
          </p:cNvSpPr>
          <p:nvPr/>
        </p:nvSpPr>
        <p:spPr bwMode="auto">
          <a:xfrm>
            <a:off x="63500" y="-957263"/>
            <a:ext cx="2305050" cy="1981201"/>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86028" name="AutoShape 12" descr="data:image/jpg;base64,/9j/4AAQSkZJRgABAQAAAQABAAD/2wCEAAkGBhQSERUUExQUFRQUFBcXFRUUFxUXGBUXFBUXFBQVFBQXHSYeFxklGRUUHy8gIycpLCwsFR4xNTAqNSYrLCkBCQoKDgwOFw8PGikfHBwpKSkpKSwpLCkpLCwpKSksKSwsKSwpLCkpKSwpLCwpLCwpLCwsKSwsKSwpKSksKSkpKf/AABEIANAA8gMBIgACEQEDEQH/xAAcAAABBAMBAAAAAAAAAAAAAAAAAwQGBwECBQj/xABCEAACAQIDBAcFBAcIAwEAAAABAgADEQQhMQUSQVEGB2FxgZGhEyIyscFSYnLRFCNCgpLh8BUzQ1OissLxJETik//EABkBAQEBAQEBAAAAAAAAAAAAAAABAgMEBf/EACMRAQEAAgICAgIDAQAAAAAAAAABAhESMQMhE0FRYQRxgSL/2gAMAwEAAhEDEQA/ALwhCEAhCEAhCEAhCEAhCEAhMMwAudBqZFdq9YOFp7yioGIBvu53twB0v4iaxxt6S3SS1sWq/EQDy4+Ws4OO6a01bcpo9R+S/W1zK22300NQkUQfZEWz4tkSWa+efMmcn+3GzvW3QSSUplrcOC+7Okwxn7Y5/pY2K6d4jesKIQffDC/ZdrD/AKiDdJ8dqAoFrj+701tK5rbYVtWqMeJIGfLUm0Wp7YpgZhz+8uvlNzU+ozzs+liL0i2gM9wsOxFOX7sxU6c4qmffoiw4ujLl4HKQWnttBoai3tZvdJBHLMWvfPnFMPtcAgrWZTYfGG5/dJylnG/g+S/hY2z+sRHNnpMORpkOD4GxEk+F2mlQAqdeDXB8jKlwuKDsS60aikMWdB72QJAtTKm5NhmDrHWzHd6m7RrCkdVpVWJB+6rMNeVx4yXx439NzOVbUJAqXSjFUm3a1OxzPvZKRrYML+hMkWxeldLEWXOnU+w+p/CdG+fZONwsbduEITAIQhAIQhAIQhAIQhAIQhAIQhAIQhAIQhAIw2xtqlhqZqVWCqPMngAOJjXpT0npYGgalTM6IgI3nPIX4czwlB9I+klXGVTWrHI5Kg0AGir9T2zeOP3R1uk/TvEYxj7xSiNEUkLbhvnVjI2cYBpmebfRdPONWqk93ATWa2mjipiS2pvbT+uE1DzQCAkNFgYqFjdTFlrQzdthUtlN3aJCtF0YGWM60xh2N8tb5HiLcjO+NquQu+BUtkd70s2vnecRltaxOX1mu8b6zrjdM3HaYYHbNskf4vipVCCCOQJyYd+fKOsRUpVDdD7J1z3H0BA/w31Gmjecig2VUNH2wW9MEi/DLs8YlR22wG69yvA/tDuPEdhm9wks6XBsTpYy7qV78BvHJluLjfB+cl9OoGAINwdCJQdLpDU3UG8GC/C3Z9i+oH3eF8tZKeivTNqT2YlqRzYalTxK/lx9Zyz8cvudusy36WrCI4XFLURXRgysLgjiItPO0IQhAIQhAIQhAIQhAIQvORt/pVQwa3quL8EGbt3L9TLJvodYtIljOs/B06pplmO6bFlF1uNbHiJXHSfrIrYslFJp0SfgXVh99uPdpIytVb/15zrPH+U2vfDdYWCcX9sq/iy9NY5Tppgy26MRTLE2sCfylCqV0Bz7eE0xlQKtwdRYZm4Pbla3cZb48R2em/SIY6s73YU6YVVU2OhN7d5t3+EiDtc/1pyirVd5AoAFsySRcnTssOzviO7M2qxCZ3Zn2Z5GQG9M70x7I8jNSRA2DmF5gPyHnMnEHn6CAXii1LTVcSeNvFVP0iiV1/aT+HL0NxNaSlkrki0nXQHoK2JJqVlIoWYcQzEj3SvYL3vOB0S2bSqYindt5Sy3Rvda1xe3A+Bl/wBNQiBaaiy2AUWAA08LDhNZ7xkZ1FN9NGqYNP0K6lMqgIGe6SbX5G4Mgr1N469g7BJL1i7YSvjqjJewslzx9n7pI7L3kVEXK0mOjnDVWXMZg6jnOphcWVIZb20z5cQe2cxK47p0MBVAPxAg6jj68ZrEqxOh+3zh6pps4aix1GYUm3vjs0uOEswGVFsmlvqtIstrE0GI4trTJ+ye3Q2k86KbX3qXs6pCvTFszqBlqeUx5MN+4uOW0ihE1xKHRlPcRNw04NMwheEAhCEAjXaG0qdFC9V1RRxY2HhzPZIr1g9OzgAiooao4JzOgGVz2Sots9LamKfeqlTyBLWXuvpNzD7pdp50p63N4FMGG7arAX/cXh3mVri8Q9Ry777MxzLEkk9pOZjqklApcBt/e+EOtiLai48JqLD9lx4q3qDOs1OmdmiUgeFjFRQFrHX+so6WovEMP3CflHOEwoc7qvTUnTfPs735Fhb1lNuVTp2MVrhWBB8uR5zs/wBkENun2e9xAKkngLWOcTxeyaguES7DUBb6aiwl4rtFKtAqeHfE7R9jKNUH30Ze9GH0jInnOLUYmbxbCYJ6rBaalie4DLW5OQ8Z19ndHA7KHf4iBZLAZkD43sDrqoIgtk7cTfPbMBJK2weFosysqsy82d89SPdZQeWnCbvtLD2suHojO+8tJjlyO8xisfJETCRRaYksfG4M7pNCnmtmAWom628RcFX5AHjrNf0bBvay1Fb7tRXF/wADqpPcGlTnEaTAliAtrn+s+UTahY2PA/ykqXYThnGH9nVOfu2dKoGmVKpmf3SZwamHKsQ6spGqsCDlre+k1qVdrj6qNlqMFvlFvUY52zKjLj230mnTPaDbPo7yVHZKpZNxjmmtyjkE24cdZno90xw+HwtNdystMId0kBiSLl81NhnwsO6Vj0w6V1Ma92sqKTuIP2QTfPPM9ss5S7pdVxKtdWNyGHcR9RNFdDrvg9m6fTKIQmdrJIWBW+rW7gfS8c00pcarDvpn/ixjG8xEppOti9KkWiKNTEDdW3s29k+9TGZsCMyLm8T2htlXB3cQrgGy2DozXzZiGHhrITAHjN/Jek4pcuNsBvA8M72iv6cT+045e835zi4fEe0UfaGoi3smH/eU1Mtrp1qe06qG6VaqnS4dvzlkdXvSSpXDJUYtugFGbNssmDHjqLdhlVI9hmOcnnVihWpY6Mu8O0EMD6j0mcpuUizYQhPJpVQdeGCtUoVPtU3Q96MHHo3pKrl29duFvhKTj9iuB4VEYZ+IEpEzrKrYGZDHSDPnpDeHL1/lKBTHKbQqAW32sBbXh495jYW7fQzfdHM+X85UsOU2rUHHzAjyl0jcfs0z+72WnL3Rz9DM+yFib91s7m4yN7WFr89I3WeMdP8At6495Be/xK7rYcrA+s0/tg7oXd0bevvXN8rC7BshY5ds5UzeNnGOvT22UIZfi3SvvbpABFiALW4nO1+6NK+0ncneJNzc8r9wjO8I2cYWNc8yb698ytQxETa0mlsORVmyvx5efnG6ze8yxT9Nq1Afi3s72fO5ve99b9usluy+myVgtPF0xWCkbu+ffH4ah+L8LecgbNNTKSfhZ3SjHDE0xRwr0gmopsVoup4LuvujLPQmRjF9AcYFv7IsTyKkjlmDYgzg0tpVAAN42GQBsR5GO6HSWot8qZJtmUFwALWy59vKb5b9Vfbet0Hxi3P6PWNuKozegnPrbBrp8VKqO+m4+YnaHTOpvXRUTLRS+vEg39J2dl9alemV3/eQHMBmvbsLEyX9HK/cQKphmXUeHHyiZEt2l1tUmYirhwVzz91jbgLcYrV6V7LrKf1VGm1zY1KHDgfdHHvjS84pyElO0cFhXdnpvTG8SdwCogF9ABc/OdPZXQPDYinvCuyVAGL0wC+mm5xN8u6XRziEYWvuMD5yR06ikC2d+f0mF6KC9itQciXUeYKyXbH6Bo5vUrhEFsgafLQm+WvKanpLnOkWWjc2IJHJfSTPoJjP/LpJ7NFHs3UEXBsFJF7nM6+ceV+jGBopYYht5v2lNNjyyW9zOZ0QwnssdTIb2lNqhVKighWPs3J1zuLZiLfVWLZhCE87SO9YGDFTZ2IBF92mXHenvAjynm9xmZ6n2th9+hVTXeputvxKRPLVVc/Af185udE7atw7v5TE2t7o7z9DMAStbYAmVE2UTa0JtpaLUkujdlvUERO8dYT4an4b+TL+ZhmmkIpuzIWDZKZAvFGQRVUFrxtN023YqiRVUvoPnHKYR/s28JnlGuOd6hulHnA0o9o0iSBa/l+Ud1dn+7vKQbfEliHXtscmHaCY253HOe9OI1Oa7k6Bo8SCAefG3KI1KYl2xMzW01IjhxlESJXSUnFEpEi/DnY/Oa2jqliNymCBc3qWzIsSqANlrY8OyWKQCnmPMTcYduRiZ2rU4m/fn87xZMS5F9wH90fMCXUp7Jmm3IzNNiD/ACjmljCP2D4Fh6Xmw2mBqrC/cfmDLpm7INiG4X8CYg9Yx+Npp2g9qofoJrjaARW3gb+7YWUfGpZTcX4C9u2TRj/Rgahk/wCgm2Kj4rC0mBN8Qam/fiMGysO/NTK8MmvV0l9sUPuir/ppOszb6dF9QhCcRgzy/wBJMJ7LFVqdrblWooHYKjW9CJ6hnnnrSwm5tOvyYo4/fprf1BnTERRTkYAwTj3fKarNLS9GneLYmju66HMEeoPbGyvabNUJtfQSVrc00AjnBjNh9xvlf6RKK4M/rO8EeYI+sOWRCZDTJmN2UbXi1Cx/iHyMS3ZvS1mMum/Hf+nZw+NVNflEXxB3iVfK99SNJlMP7vw39fSbU/ZFfhB57pzHO4Oc83qvo22am9HVDGMdbH+G/wCcfrSVgD8LX7iCDkQdQY1pdHi9I1gp3FN2IZSVvozLqB2xH9BA/aawGt1PG/Kc9TuXTrjbZqyUnXwRHAkC/HLmdJzqr7xvYC1hl2DU3Os6bEiwubWsQTOSD7x8PkJ6fHlb2+f/ACsJjNxo5iTRxuRvVFp2jxytGm9f+6GfFv8AjEisVrj9Uvcf938pWzESXbLUiivdIkJMdg1w6BBqBa3Gd/B2nl6bqTG9dbajWd47OIGkZY2ygljpxPKeqzThLtCcYf1jfijogeyzvmxt+6q6/wAZjKu13J5sfnHzVSqJbiH4DRiFOv4Z4PuvVeob4dLuo5sPnJ51Rpv7UZvs0KrDvZ0HyYyHbMoBqgzAtmL3ztnbLTK+fZLF6mqBbE4mo2ZSjSpC1rWOdvJBMW+kl9rbhCEwolJdd2E3cZTf/MoDzRyPkwl2yquvTB3TDVeTVKZ/eAcf7DLOyKiTXwPymIKZnd7RNtaAM2gKZ7PMfnNvYty8s/lDNYBm+Hazr3j5zQqeII8JqGzEgUbXxm3tJpU+I95+czCWMlpvSuxy4C/lmbX4xKZIks2S69pDgKwAFyDccbzXFbLDklSA3A3Fj2XnESoeZ8zHFTFsbsTcnI8zYWB8vlPP8Vl3Htn8iZY8bDvDbWr0Q9MhgGUqwBtcG3HPLKPFxavYBWpndAPxOpPM8Vv4xlgsUCBvo5U3AYE3Xt+y1uUSq4gqbC9r5HQnxmrjtZnx9207xmI4EC/MafzE5yv73gPkIocVcWIbzB+YiSrabwx1283n8synoq1Q8ok7ze8QqTceXEkzxTED9WvYvndyMoixm2IPuL3f8mmnXRsgzj5ahBBBsRoVyI8R3xkkyDNY3TdiRnpXidwL7W4AtcqpPna85WKxjOffZm7zkPCM7makzd8lvqszGQCPa5ypj7vzZjGSDOPsQMx2In+0fnORkWwL2JPJT6giWn1H0P1OJf7VZR/Cl/8AlKuwgstQ/dA82X+cuHqYw27s7e+3XqHvtup/xMzWMftPIQhMtiQXrkwm9s0txp1abX5Ak0z/AL5OjKP6zOnzYiq+Fp5UKblX51XQ6k8FDDIdl5rHtYruF4rvDkfT8prl/QE1pprMER1h6dMkb5ZeZCg91hvCaOi3IGY4HT0k0hJXPAkdxMU9s3Mnvz+cwqjt9DNgg+16fleXSWNGa5udZiKex5EHxP1EPYHs8x+caRpC8V/RW5cL3mgpHjeE3GN6ZLZQK2haSrL7PqWMO4VJ10sbD/uaNXvYE3sLX9TGlpmZmMldfJ5bnNH6AETDRmtxFN+XTy8DpdI1rnOYbE8ImzxIYywm0UrrdVA13R82MTMf4bFoBZlDGwHvqTa2tirg5zTq5lpmdYrRY33EA+yGqjvsSp+ccrszDkDKqpPFatFxbsUhTNaXlEfJgZ2f7BBJs7AcCabHwO4W84nV2Gb29rS72ZkGl/8AEUSHKOYgzj3EH3z328svpNBgGUAm1t7durKwucwMie2a4hwWb8R+Zhm9niPai/aygf6j+UvPqup22Xh+0O3nVcyhGf8AU99Q+i//AFPQvV+gGzcLb/JU+dz9ZipikMIQmWmtRbgi9r8eXbPKuLJDsGzYMwYnUkEgknncGeqzPM/TXCey2hik5V3I7nO+PRhNRY41xygtu0eMc7M2VVxFQUqKNUc6KvLiSdAO05SdbM6kcU+dWrSpDkL1G9LD1mtxVfboP7R8RO30Z6FYnHswoBd1CA1RzuqCcwuhJNuAHlLN2f1H4ZbGrWrVTyG7TX0Bb1k42JsGjhKXsqCBEuWtckknUkk3J08pnkbU1W6l8eoyOHfsFRhfzUD1nMxXVltFP/VLW403pt5Dev6T0RC0m6cnmTEbAxdMWfDYlRxvSe2XG+7ac6oN34rqeTKVnqy0SrYZHFnVWHJgD842beV1qcmH9d8cUsSw/a9fynovF9CsDU+PCUD2imqnzUAzk4nqm2c/+AU/BUqj03rS7PX4UYcU3GxHcPqJr7YXzRfAW+Rlw4jqRwh+CriUP4kYeRX6zk4jqMYf3eM8KlL6q30jaaxVwXp/Zt5zTdpniR4g/STfEdTeOUe7Uw7+LqfVZzMR1ZbST/1lftSpTPzYfKPRxiOrhVOjen84PhPvD1H0nWq9DMXTBL4PEAjiib4/039I3GGcCzUqqkago488so2vxb+3O/QmPI9xX84k2FbkfIzs0KSX1I5qw+htHTbPpDJit75MrelkYiOcdPgzRcoZgiSjBbJRyf1jMAM9xhkeB94DLXWOcT0XpkfqndjyZaTjzRr+ku0+LJDwJsKh4k+M7j9HaqnOn3+7UW3oBEDsc/Y8A6H0Ocu2LhlPpzab20y7o4OOqAfG/wDEY9TZR/y38ENvMRHEYYaaHkbj5iRy+/cMhjWvc7p71X52vECfWODhs/8AozV8IeGfDtv3azTRR0/V0/3j5tb5LL/6t8Z7TZtA/YVqf/5uyD0AlHYTCljTNrqF3SSMt73jbPiL3lxdUp/8Fh9nEVR6g/WZynpYmsIQmATz71tYbd2pVP21pv5oFP8AtnoKUh110AMchGrYdb+DuB6fKaxEh6jdnKMPXrW95qoS/wB1FVrDsu/oJZwEhXVBhNzZiE/4lSo/hvbg9Ek1mVohC0LQghCEAhCEAhCEAhCEAhCEDFoFZmEBnW2NQf4qNJu9FP0nNxHQTAvrhqQ/CCh81InehC7qH1OqvBHNRVT8NRv+V4xrdUdKxC4iqOW+Fe2mY0zyt4yfQk1Gp5Mp9qzPVRXT+6xpy0urJ6qxiNTontSn8LUqw4guCT3+0AlpQtK1PLlFGttishO/h6LMCQd2mmoNiL07Hhzjql0ypj46Dr2rUqjLuZj28J2+mfVSalR6+EKhnJZqbEr7xzJpsMhc3yOXbK12lQxWEbcrCrSJ4Pchu1SfdbwJmv8AWp5d9xNK23MC4v8ArAe1aT37Pepi/nMVMbgqjAsaRa4sWoGmcuBNKpb/AEyvztFr5lW71X8pn9P5oh7iw+tpS5Y1Yu2UNamTSp0dxd4r7IVQAzAbzH3Lb3ebSS9UT3wlUcsVU9VQymEx6g3AdCOKPp6S3upiuXwtcnjiSfOml5cruOeVl6WFCEJzYE520+jmGxJvXoUqhAsC6AkDkG1AnRhAb7O2bToU1pUlCU0FlUXsBcnj2kxzMTMAhCEAhCEAhCEAhCEAhCEAhCEAhC8IBCEIBC0IQC0IQgEb43A06qFKiK6HVXAYHwMXhArbpD1MUXu2Fc0WP7DXame4/EvmZU22ti1cJWajWXddfEMDoyniDPUUrHrv2aDRoVre8tQ0yfuspYA9xT1M1KsU7L36nMLu7NDf5lWo3kQg/wBkokz0h0CwPstnYZOPsVY99T9YfH3patd+EITDLMxaZhAxMwhAIQhAIQhAIQhAIQhAxCEIBCEIBCEIBCEIBM3mIQCEIQCEIQCQ3rawe/s1za/s3pv3e9uk+TGTKczpJsw4nDVKIt+sXdzJA1B1APLlLFjzP7LeIUD4iF8zb6z1LhKG4ir9lVX+EASqF6p6q1qTKMlqozEuhXdVgWI90New5S3ZclohCEyy/9k="/>
          <p:cNvSpPr>
            <a:spLocks noChangeAspect="1" noChangeArrowheads="1"/>
          </p:cNvSpPr>
          <p:nvPr/>
        </p:nvSpPr>
        <p:spPr bwMode="auto">
          <a:xfrm>
            <a:off x="63500" y="-957263"/>
            <a:ext cx="2305050" cy="1981201"/>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86030" name="Picture 14" descr="http://t2.gstatic.com/images?q=tbn:ANd9GcTY6ZssEWFpGyDYu1eIUrvGwnL1CxJnK-tG0PL0hoTRnYgEVyFf"/>
          <p:cNvPicPr>
            <a:picLocks noChangeAspect="1" noChangeArrowheads="1"/>
          </p:cNvPicPr>
          <p:nvPr/>
        </p:nvPicPr>
        <p:blipFill>
          <a:blip r:embed="rId2" cstate="print"/>
          <a:srcRect/>
          <a:stretch>
            <a:fillRect/>
          </a:stretch>
        </p:blipFill>
        <p:spPr bwMode="auto">
          <a:xfrm>
            <a:off x="5724128" y="476672"/>
            <a:ext cx="3168352" cy="3024336"/>
          </a:xfrm>
          <a:prstGeom prst="rect">
            <a:avLst/>
          </a:prstGeom>
          <a:noFill/>
        </p:spPr>
      </p:pic>
      <p:sp>
        <p:nvSpPr>
          <p:cNvPr id="13" name="12 Rectángulo"/>
          <p:cNvSpPr/>
          <p:nvPr/>
        </p:nvSpPr>
        <p:spPr>
          <a:xfrm>
            <a:off x="6012160" y="3933056"/>
            <a:ext cx="2880320" cy="2031325"/>
          </a:xfrm>
          <a:prstGeom prst="rect">
            <a:avLst/>
          </a:prstGeom>
          <a:solidFill>
            <a:schemeClr val="accent2">
              <a:lumMod val="20000"/>
              <a:lumOff val="80000"/>
            </a:schemeClr>
          </a:solidFill>
        </p:spPr>
        <p:txBody>
          <a:bodyPr wrap="square">
            <a:spAutoFit/>
          </a:bodyPr>
          <a:lstStyle/>
          <a:p>
            <a:pPr algn="ctr"/>
            <a:r>
              <a:rPr lang="es-CO" dirty="0" smtClean="0"/>
              <a:t>La sierva del Señor escribió esto en 4T 652-653 (en el año 1881) y el televisor se inventó en 1914, por John Logie Baird. O sea 33 años antes.</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
                                        <p:tgtEl>
                                          <p:spTgt spid="13"/>
                                        </p:tgtEl>
                                      </p:cBhvr>
                                    </p:animEffect>
                                    <p:anim calcmode="lin" valueType="num">
                                      <p:cBhvr>
                                        <p:cTn id="8" dur="400" fill="hold"/>
                                        <p:tgtEl>
                                          <p:spTgt spid="13"/>
                                        </p:tgtEl>
                                        <p:attrNameLst>
                                          <p:attrName>ppt_x</p:attrName>
                                        </p:attrNameLst>
                                      </p:cBhvr>
                                      <p:tavLst>
                                        <p:tav tm="0">
                                          <p:val>
                                            <p:strVal val="#ppt_x"/>
                                          </p:val>
                                        </p:tav>
                                        <p:tav tm="100000">
                                          <p:val>
                                            <p:strVal val="#ppt_x"/>
                                          </p:val>
                                        </p:tav>
                                      </p:tavLst>
                                    </p:anim>
                                    <p:anim calcmode="lin" valueType="num">
                                      <p:cBhvr>
                                        <p:cTn id="9" dur="400" fill="hold"/>
                                        <p:tgtEl>
                                          <p:spTgt spid="13"/>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13"/>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13"/>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184576" cy="6192688"/>
          </a:xfrm>
          <a:solidFill>
            <a:schemeClr val="accent2">
              <a:lumMod val="20000"/>
              <a:lumOff val="80000"/>
            </a:schemeClr>
          </a:solidFill>
        </p:spPr>
        <p:txBody>
          <a:bodyPr>
            <a:normAutofit/>
          </a:bodyPr>
          <a:lstStyle/>
          <a:p>
            <a:pPr algn="ctr">
              <a:buNone/>
            </a:pPr>
            <a:r>
              <a:rPr lang="es-CO" dirty="0" smtClean="0"/>
              <a:t>    Debido a estos entretenimientos (la televisión y el teatro),  se fortalecen y confirman hábitos depravados y propensiones pecaminosas. </a:t>
            </a:r>
          </a:p>
          <a:p>
            <a:pPr algn="ctr">
              <a:buNone/>
            </a:pPr>
            <a:endParaRPr lang="es-CO" dirty="0" smtClean="0"/>
          </a:p>
          <a:p>
            <a:pPr algn="ctr">
              <a:buNone/>
            </a:pPr>
            <a:r>
              <a:rPr lang="es-CO" dirty="0" smtClean="0"/>
              <a:t>Cantos vulgares, gestos, expresiones y actitudes sensuales depravan la imaginación y degradan la moral. </a:t>
            </a:r>
          </a:p>
          <a:p>
            <a:endParaRPr lang="es-CO" dirty="0"/>
          </a:p>
        </p:txBody>
      </p:sp>
      <p:pic>
        <p:nvPicPr>
          <p:cNvPr id="87042" name="Picture 2" descr="familia_tv.jpg"/>
          <p:cNvPicPr>
            <a:picLocks noChangeAspect="1" noChangeArrowheads="1"/>
          </p:cNvPicPr>
          <p:nvPr/>
        </p:nvPicPr>
        <p:blipFill>
          <a:blip r:embed="rId2" cstate="print"/>
          <a:srcRect/>
          <a:stretch>
            <a:fillRect/>
          </a:stretch>
        </p:blipFill>
        <p:spPr bwMode="auto">
          <a:xfrm>
            <a:off x="5508104" y="1628800"/>
            <a:ext cx="3117726" cy="3744416"/>
          </a:xfrm>
          <a:prstGeom prst="rect">
            <a:avLst/>
          </a:prstGeom>
          <a:noFill/>
        </p:spPr>
      </p:pic>
      <p:sp>
        <p:nvSpPr>
          <p:cNvPr id="5" name="4 Rectángulo"/>
          <p:cNvSpPr/>
          <p:nvPr/>
        </p:nvSpPr>
        <p:spPr>
          <a:xfrm>
            <a:off x="5652120" y="476672"/>
            <a:ext cx="3168352" cy="646331"/>
          </a:xfrm>
          <a:prstGeom prst="rect">
            <a:avLst/>
          </a:prstGeom>
        </p:spPr>
        <p:txBody>
          <a:bodyPr wrap="square">
            <a:spAutoFit/>
          </a:bodyPr>
          <a:lstStyle/>
          <a:p>
            <a:pPr algn="ctr"/>
            <a:r>
              <a:rPr lang="es-CO" b="1" dirty="0" smtClean="0"/>
              <a:t>"LA TELEVISIÓN UN MIEMBRO DE LA FAMILIA MÁS”</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3024335"/>
          </a:xfrm>
          <a:solidFill>
            <a:srgbClr val="FFC000"/>
          </a:solidFill>
        </p:spPr>
        <p:txBody>
          <a:bodyPr>
            <a:normAutofit fontScale="92500" lnSpcReduction="10000"/>
          </a:bodyPr>
          <a:lstStyle/>
          <a:p>
            <a:pPr algn="ctr"/>
            <a:r>
              <a:rPr lang="es-CO" dirty="0" smtClean="0">
                <a:solidFill>
                  <a:srgbClr val="0070C0"/>
                </a:solidFill>
              </a:rPr>
              <a:t>Todo joven que asiste habitualmente a esos espectáculos, se corromperá</a:t>
            </a:r>
            <a:r>
              <a:rPr lang="es-CO" dirty="0" smtClean="0"/>
              <a:t>. No hay en nuestro país una influencia más poderosa para envenenar la imaginación, destruir las impresiones religiosas y embotar el gusto por los placeres tranquilos y las sobrias realidades de la vida, que los entretenimientos teatrales. </a:t>
            </a:r>
          </a:p>
          <a:p>
            <a:endParaRPr lang="es-CO" dirty="0"/>
          </a:p>
        </p:txBody>
      </p:sp>
      <p:pic>
        <p:nvPicPr>
          <p:cNvPr id="14338" name="Picture 2" descr="http://t2.gstatic.com/images?q=tbn:ANd9GcTZcBhLKujiBQtYyFzafpOP1hzW4oqfQ-GPkwziG03YjjkMl-Il"/>
          <p:cNvPicPr>
            <a:picLocks noChangeAspect="1" noChangeArrowheads="1"/>
          </p:cNvPicPr>
          <p:nvPr/>
        </p:nvPicPr>
        <p:blipFill>
          <a:blip r:embed="rId2" cstate="print"/>
          <a:srcRect/>
          <a:stretch>
            <a:fillRect/>
          </a:stretch>
        </p:blipFill>
        <p:spPr bwMode="auto">
          <a:xfrm>
            <a:off x="6804248" y="3645024"/>
            <a:ext cx="2160240" cy="2808312"/>
          </a:xfrm>
          <a:prstGeom prst="rect">
            <a:avLst/>
          </a:prstGeom>
          <a:noFill/>
        </p:spPr>
      </p:pic>
      <p:sp>
        <p:nvSpPr>
          <p:cNvPr id="5" name="4 Rectángulo"/>
          <p:cNvSpPr/>
          <p:nvPr/>
        </p:nvSpPr>
        <p:spPr>
          <a:xfrm>
            <a:off x="0" y="3645024"/>
            <a:ext cx="6804248" cy="2862322"/>
          </a:xfrm>
          <a:prstGeom prst="rect">
            <a:avLst/>
          </a:prstGeom>
          <a:solidFill>
            <a:srgbClr val="92D050"/>
          </a:solidFill>
        </p:spPr>
        <p:txBody>
          <a:bodyPr wrap="square">
            <a:spAutoFit/>
          </a:bodyPr>
          <a:lstStyle/>
          <a:p>
            <a:r>
              <a:rPr lang="es-CO" sz="3600" dirty="0" smtClean="0"/>
              <a:t>El amor por estas escenas aumenta cada vez que nos solazamos en ellas, así como el deseo de bebidas intoxicantes se fortalece con su uso.-</a:t>
            </a:r>
            <a:r>
              <a:rPr lang="es-CO" sz="3600" dirty="0" smtClean="0">
                <a:solidFill>
                  <a:srgbClr val="FF0000"/>
                </a:solidFill>
              </a:rPr>
              <a:t>4T 652-653 (1881).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4338"/>
                                        </p:tgtEl>
                                        <p:attrNameLst>
                                          <p:attrName>style.visibility</p:attrName>
                                        </p:attrNameLst>
                                      </p:cBhvr>
                                      <p:to>
                                        <p:strVal val="visible"/>
                                      </p:to>
                                    </p:set>
                                    <p:anim to="" calcmode="lin" valueType="num">
                                      <p:cBhvr>
                                        <p:cTn id="17" dur="1" fill="hold"/>
                                        <p:tgtEl>
                                          <p:spTgt spid="14338"/>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to="" calcmode="lin" valueType="num">
                                      <p:cBhvr>
                                        <p:cTn id="2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1584175"/>
          </a:xfrm>
          <a:solidFill>
            <a:srgbClr val="92D050"/>
          </a:solidFill>
        </p:spPr>
        <p:txBody>
          <a:bodyPr>
            <a:normAutofit fontScale="92500" lnSpcReduction="20000"/>
          </a:bodyPr>
          <a:lstStyle/>
          <a:p>
            <a:pPr>
              <a:buNone/>
            </a:pPr>
            <a:r>
              <a:rPr lang="es-CO" dirty="0" smtClean="0"/>
              <a:t>    No podría invocarse la bendición de Dios sobre la hora pasada en el teatro o en la sala de baile. Además, ningún cristiano querría encontrar la muerte en semejante lugar. </a:t>
            </a:r>
          </a:p>
        </p:txBody>
      </p:sp>
      <p:sp>
        <p:nvSpPr>
          <p:cNvPr id="4" name="3 Rectángulo"/>
          <p:cNvSpPr/>
          <p:nvPr/>
        </p:nvSpPr>
        <p:spPr>
          <a:xfrm>
            <a:off x="323528" y="2204864"/>
            <a:ext cx="4104456" cy="1661993"/>
          </a:xfrm>
          <a:prstGeom prst="rect">
            <a:avLst/>
          </a:prstGeom>
        </p:spPr>
        <p:txBody>
          <a:bodyPr wrap="square">
            <a:spAutoFit/>
          </a:bodyPr>
          <a:lstStyle/>
          <a:p>
            <a:pPr algn="ctr"/>
            <a:r>
              <a:rPr lang="es-CO" sz="2800" dirty="0" smtClean="0"/>
              <a:t>Nadie querría ser hallado allí cuando Cristo venga.-</a:t>
            </a:r>
            <a:r>
              <a:rPr lang="es-CO" sz="2800" dirty="0" smtClean="0">
                <a:solidFill>
                  <a:srgbClr val="FF0000"/>
                </a:solidFill>
              </a:rPr>
              <a:t>MJ 396 (1882). </a:t>
            </a:r>
          </a:p>
          <a:p>
            <a:endParaRPr lang="es-CO" dirty="0" smtClean="0"/>
          </a:p>
        </p:txBody>
      </p:sp>
      <p:sp>
        <p:nvSpPr>
          <p:cNvPr id="5" name="4 Rectángulo"/>
          <p:cNvSpPr/>
          <p:nvPr/>
        </p:nvSpPr>
        <p:spPr>
          <a:xfrm>
            <a:off x="251520" y="4149080"/>
            <a:ext cx="8496944" cy="2554545"/>
          </a:xfrm>
          <a:prstGeom prst="rect">
            <a:avLst/>
          </a:prstGeom>
          <a:solidFill>
            <a:schemeClr val="accent2">
              <a:lumMod val="20000"/>
              <a:lumOff val="80000"/>
            </a:schemeClr>
          </a:solidFill>
        </p:spPr>
        <p:txBody>
          <a:bodyPr wrap="square">
            <a:spAutoFit/>
          </a:bodyPr>
          <a:lstStyle/>
          <a:p>
            <a:r>
              <a:rPr lang="es-CO" sz="3200" dirty="0" smtClean="0"/>
              <a:t>Los únicos entretenimientos seguros son aquellos que </a:t>
            </a:r>
            <a:r>
              <a:rPr lang="es-CO" sz="3200" dirty="0" smtClean="0">
                <a:solidFill>
                  <a:srgbClr val="0070C0"/>
                </a:solidFill>
              </a:rPr>
              <a:t>no ahuyentan los pensamientos religiosos y serios; los únicos lugares seguros adonde podemos acudir son aquellos adonde podemos llevar a Jesús con nosotros</a:t>
            </a:r>
            <a:r>
              <a:rPr lang="es-CO" sz="3200" dirty="0" smtClean="0"/>
              <a:t>.-</a:t>
            </a:r>
            <a:r>
              <a:rPr lang="es-CO" sz="3200" dirty="0" smtClean="0">
                <a:solidFill>
                  <a:srgbClr val="FF0000"/>
                </a:solidFill>
              </a:rPr>
              <a:t>NEV 286 (1883). </a:t>
            </a:r>
          </a:p>
        </p:txBody>
      </p:sp>
      <p:pic>
        <p:nvPicPr>
          <p:cNvPr id="88066" name="Picture 2" descr="http://t3.gstatic.com/images?q=tbn:ANd9GcTkgj_-NHeDVTLrqaeNagWuGdhGv1RgRSGgJD15wBghOSRtODAb7Q"/>
          <p:cNvPicPr>
            <a:picLocks noChangeAspect="1" noChangeArrowheads="1"/>
          </p:cNvPicPr>
          <p:nvPr/>
        </p:nvPicPr>
        <p:blipFill>
          <a:blip r:embed="rId2" cstate="print"/>
          <a:srcRect/>
          <a:stretch>
            <a:fillRect/>
          </a:stretch>
        </p:blipFill>
        <p:spPr bwMode="auto">
          <a:xfrm>
            <a:off x="5364088" y="1844824"/>
            <a:ext cx="3185145" cy="223224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nodeType="clickEffect">
                                  <p:stCondLst>
                                    <p:cond delay="0"/>
                                  </p:stCondLst>
                                  <p:childTnLst>
                                    <p:set>
                                      <p:cBhvr>
                                        <p:cTn id="20" dur="1" fill="hold">
                                          <p:stCondLst>
                                            <p:cond delay="0"/>
                                          </p:stCondLst>
                                        </p:cTn>
                                        <p:tgtEl>
                                          <p:spTgt spid="88066"/>
                                        </p:tgtEl>
                                        <p:attrNameLst>
                                          <p:attrName>style.visibility</p:attrName>
                                        </p:attrNameLst>
                                      </p:cBhvr>
                                      <p:to>
                                        <p:strVal val="visible"/>
                                      </p:to>
                                    </p:set>
                                    <p:animEffect transition="in" filter="fade">
                                      <p:cBhvr>
                                        <p:cTn id="21" dur="100"/>
                                        <p:tgtEl>
                                          <p:spTgt spid="88066"/>
                                        </p:tgtEl>
                                      </p:cBhvr>
                                    </p:animEffect>
                                    <p:anim calcmode="lin" valueType="num">
                                      <p:cBhvr>
                                        <p:cTn id="22" dur="400" fill="hold"/>
                                        <p:tgtEl>
                                          <p:spTgt spid="88066"/>
                                        </p:tgtEl>
                                        <p:attrNameLst>
                                          <p:attrName>ppt_x</p:attrName>
                                        </p:attrNameLst>
                                      </p:cBhvr>
                                      <p:tavLst>
                                        <p:tav tm="0">
                                          <p:val>
                                            <p:strVal val="#ppt_x"/>
                                          </p:val>
                                        </p:tav>
                                        <p:tav tm="100000">
                                          <p:val>
                                            <p:strVal val="#ppt_x"/>
                                          </p:val>
                                        </p:tav>
                                      </p:tavLst>
                                    </p:anim>
                                    <p:anim calcmode="lin" valueType="num">
                                      <p:cBhvr>
                                        <p:cTn id="23" dur="400" fill="hold"/>
                                        <p:tgtEl>
                                          <p:spTgt spid="88066"/>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8806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8806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 to="" calcmode="lin" valueType="num">
                                      <p:cBhvr>
                                        <p:cTn id="30" dur="1" fill="hold"/>
                                        <p:tgtEl>
                                          <p:spTgt spid="4"/>
                                        </p:tgtEl>
                                        <p:attrNameLst>
                                          <p:attrName/>
                                        </p:attrNameLst>
                                      </p:cBhvr>
                                    </p:anim>
                                  </p:childTnLst>
                                </p:cTn>
                              </p:par>
                            </p:childTnLst>
                          </p:cTn>
                        </p:par>
                      </p:childTnLst>
                    </p:cTn>
                  </p:par>
                  <p:par>
                    <p:cTn id="31" fill="hold">
                      <p:stCondLst>
                        <p:cond delay="indefinite"/>
                      </p:stCondLst>
                      <p:childTnLst>
                        <p:par>
                          <p:cTn id="32" fill="hold">
                            <p:stCondLst>
                              <p:cond delay="0"/>
                            </p:stCondLst>
                            <p:childTnLst>
                              <p:par>
                                <p:cTn id="33" presetID="43"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100"/>
                                        <p:tgtEl>
                                          <p:spTgt spid="5"/>
                                        </p:tgtEl>
                                      </p:cBhvr>
                                    </p:animEffect>
                                    <p:anim calcmode="lin" valueType="num">
                                      <p:cBhvr>
                                        <p:cTn id="36" dur="400" fill="hold"/>
                                        <p:tgtEl>
                                          <p:spTgt spid="5"/>
                                        </p:tgtEl>
                                        <p:attrNameLst>
                                          <p:attrName>ppt_x</p:attrName>
                                        </p:attrNameLst>
                                      </p:cBhvr>
                                      <p:tavLst>
                                        <p:tav tm="0">
                                          <p:val>
                                            <p:strVal val="#ppt_x"/>
                                          </p:val>
                                        </p:tav>
                                        <p:tav tm="100000">
                                          <p:val>
                                            <p:strVal val="#ppt_x"/>
                                          </p:val>
                                        </p:tav>
                                      </p:tavLst>
                                    </p:anim>
                                    <p:anim calcmode="lin" valueType="num">
                                      <p:cBhvr>
                                        <p:cTn id="37" dur="400" fill="hold"/>
                                        <p:tgtEl>
                                          <p:spTgt spid="5"/>
                                        </p:tgtEl>
                                        <p:attrNameLst>
                                          <p:attrName>ppt_y</p:attrName>
                                        </p:attrNameLst>
                                      </p:cBhvr>
                                      <p:tavLst>
                                        <p:tav tm="0">
                                          <p:val>
                                            <p:strVal val="#ppt_y+0.31"/>
                                          </p:val>
                                        </p:tav>
                                        <p:tav tm="100000">
                                          <p:val>
                                            <p:strVal val="#ppt_y+0.31"/>
                                          </p:val>
                                        </p:tav>
                                      </p:tavLst>
                                    </p:anim>
                                    <p:anim calcmode="lin" valueType="num">
                                      <p:cBhvr>
                                        <p:cTn id="38"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9"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p:bldP spid="5"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rmAutofit fontScale="90000"/>
          </a:bodyPr>
          <a:lstStyle/>
          <a:p>
            <a:r>
              <a:rPr lang="es-CO" dirty="0" smtClean="0"/>
              <a:t/>
            </a:r>
            <a:br>
              <a:rPr lang="es-CO" dirty="0" smtClean="0"/>
            </a:br>
            <a:r>
              <a:rPr lang="es-CO" dirty="0" smtClean="0">
                <a:solidFill>
                  <a:schemeClr val="bg1"/>
                </a:solidFill>
                <a:latin typeface="Algerian" pitchFamily="82" charset="0"/>
              </a:rPr>
              <a:t>La vestimenta y los adornos </a:t>
            </a:r>
            <a:br>
              <a:rPr lang="es-CO" dirty="0" smtClean="0">
                <a:solidFill>
                  <a:schemeClr val="bg1"/>
                </a:solidFill>
                <a:latin typeface="Algerian" pitchFamily="82" charset="0"/>
              </a:rPr>
            </a:br>
            <a:endParaRPr lang="es-CO" dirty="0">
              <a:solidFill>
                <a:schemeClr val="bg1"/>
              </a:solidFill>
              <a:latin typeface="Algerian" pitchFamily="82" charset="0"/>
            </a:endParaRPr>
          </a:p>
        </p:txBody>
      </p:sp>
      <p:sp>
        <p:nvSpPr>
          <p:cNvPr id="3" name="2 Marcador de contenido"/>
          <p:cNvSpPr>
            <a:spLocks noGrp="1"/>
          </p:cNvSpPr>
          <p:nvPr>
            <p:ph idx="1"/>
          </p:nvPr>
        </p:nvSpPr>
        <p:spPr>
          <a:xfrm>
            <a:off x="0" y="1600200"/>
            <a:ext cx="8686800" cy="5257800"/>
          </a:xfrm>
          <a:solidFill>
            <a:schemeClr val="accent4">
              <a:lumMod val="20000"/>
              <a:lumOff val="80000"/>
            </a:schemeClr>
          </a:solidFill>
        </p:spPr>
        <p:txBody>
          <a:bodyPr>
            <a:normAutofit fontScale="92500" lnSpcReduction="20000"/>
          </a:bodyPr>
          <a:lstStyle/>
          <a:p>
            <a:pPr>
              <a:buNone/>
            </a:pPr>
            <a:r>
              <a:rPr lang="es-CO" dirty="0" smtClean="0">
                <a:solidFill>
                  <a:srgbClr val="FF0000"/>
                </a:solidFill>
              </a:rPr>
              <a:t>    1 Pedro 3:3</a:t>
            </a:r>
            <a:r>
              <a:rPr lang="es-CO" dirty="0" smtClean="0"/>
              <a:t>. “Vuestro atavío no sea el externo de peinados ostentosos, de adornos de oro o de vestidos lujosos”. </a:t>
            </a:r>
          </a:p>
          <a:p>
            <a:endParaRPr lang="es-CO" dirty="0" smtClean="0"/>
          </a:p>
          <a:p>
            <a:pPr>
              <a:buNone/>
            </a:pPr>
            <a:r>
              <a:rPr lang="es-CO" dirty="0" smtClean="0"/>
              <a:t>    No hay necesidad de hacer del asunto del vestido el punto principal dé vuestra religión. Hay algo más valioso de lo cual hablar. Hablad de Cristo, y cuando el corazón esté convertido, todo lo que no esté en armonía con la Palabra de Dios, se eliminará.-</a:t>
            </a:r>
            <a:r>
              <a:rPr lang="es-CO" dirty="0" smtClean="0">
                <a:solidFill>
                  <a:srgbClr val="FF0000"/>
                </a:solidFill>
              </a:rPr>
              <a:t>Ev 201 (1889). </a:t>
            </a:r>
          </a:p>
          <a:p>
            <a:pPr>
              <a:buNone/>
            </a:pPr>
            <a:r>
              <a:rPr lang="es-CO" dirty="0" smtClean="0"/>
              <a:t>     “Sino el (vestido)interno, el del corazón, en el incorruptible ornato de un espíritu afable y apacible, que es de grande estima delante de Dios” </a:t>
            </a:r>
            <a:r>
              <a:rPr lang="es-CO" dirty="0" smtClean="0">
                <a:solidFill>
                  <a:srgbClr val="FF0000"/>
                </a:solidFill>
              </a:rPr>
              <a:t>(verso 4). </a:t>
            </a:r>
          </a:p>
          <a:p>
            <a:endParaRPr lang="es-CO" dirty="0" smtClean="0"/>
          </a:p>
          <a:p>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bg/>
                                          </p:spTgt>
                                        </p:tgtEl>
                                        <p:attrNameLst>
                                          <p:attrName>style.visibility</p:attrName>
                                        </p:attrNameLst>
                                      </p:cBhvr>
                                      <p:to>
                                        <p:strVal val="visible"/>
                                      </p:to>
                                    </p:set>
                                    <p:animEffect transition="in" filter="fade">
                                      <p:cBhvr>
                                        <p:cTn id="16" dur="100"/>
                                        <p:tgtEl>
                                          <p:spTgt spid="3">
                                            <p:bg/>
                                          </p:spTgt>
                                        </p:tgtEl>
                                      </p:cBhvr>
                                    </p:animEffect>
                                    <p:anim calcmode="lin" valueType="num">
                                      <p:cBhvr>
                                        <p:cTn id="17" dur="400" fill="hold"/>
                                        <p:tgtEl>
                                          <p:spTgt spid="3">
                                            <p:bg/>
                                          </p:spTgt>
                                        </p:tgtEl>
                                        <p:attrNameLst>
                                          <p:attrName>ppt_x</p:attrName>
                                        </p:attrNameLst>
                                      </p:cBhvr>
                                      <p:tavLst>
                                        <p:tav tm="0">
                                          <p:val>
                                            <p:strVal val="#ppt_x"/>
                                          </p:val>
                                        </p:tav>
                                        <p:tav tm="100000">
                                          <p:val>
                                            <p:strVal val="#ppt_x"/>
                                          </p:val>
                                        </p:tav>
                                      </p:tavLst>
                                    </p:anim>
                                    <p:anim calcmode="lin" valueType="num">
                                      <p:cBhvr>
                                        <p:cTn id="18" dur="400" fill="hold"/>
                                        <p:tgtEl>
                                          <p:spTgt spid="3">
                                            <p:bg/>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100"/>
                                        <p:tgtEl>
                                          <p:spTgt spid="3">
                                            <p:txEl>
                                              <p:pRg st="0" end="0"/>
                                            </p:txEl>
                                          </p:spTgt>
                                        </p:tgtEl>
                                      </p:cBhvr>
                                    </p:animEffect>
                                    <p:anim calcmode="lin" valueType="num">
                                      <p:cBhvr>
                                        <p:cTn id="26"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2" end="2"/>
                                            </p:txEl>
                                          </p:spTgt>
                                        </p:tgtEl>
                                        <p:attrNameLst>
                                          <p:attrName>style.visibility</p:attrName>
                                        </p:attrNameLst>
                                      </p:cBhvr>
                                      <p:to>
                                        <p:strVal val="visible"/>
                                      </p:to>
                                    </p:set>
                                    <p:animEffect transition="in" filter="fade">
                                      <p:cBhvr>
                                        <p:cTn id="34" dur="100"/>
                                        <p:tgtEl>
                                          <p:spTgt spid="3">
                                            <p:txEl>
                                              <p:pRg st="2" end="2"/>
                                            </p:txEl>
                                          </p:spTgt>
                                        </p:tgtEl>
                                      </p:cBhvr>
                                    </p:animEffect>
                                    <p:anim calcmode="lin" valueType="num">
                                      <p:cBhvr>
                                        <p:cTn id="35"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Effect transition="in" filter="fade">
                                      <p:cBhvr>
                                        <p:cTn id="43" dur="100"/>
                                        <p:tgtEl>
                                          <p:spTgt spid="3">
                                            <p:txEl>
                                              <p:pRg st="3" end="3"/>
                                            </p:txEl>
                                          </p:spTgt>
                                        </p:tgtEl>
                                      </p:cBhvr>
                                    </p:animEffect>
                                    <p:anim calcmode="lin" valueType="num">
                                      <p:cBhvr>
                                        <p:cTn id="44"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5"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276872"/>
            <a:ext cx="8229600" cy="2160240"/>
          </a:xfrm>
        </p:spPr>
        <p:txBody>
          <a:bodyPr>
            <a:normAutofit fontScale="85000" lnSpcReduction="10000"/>
          </a:bodyPr>
          <a:lstStyle/>
          <a:p>
            <a:pPr>
              <a:buNone/>
            </a:pPr>
            <a:endParaRPr lang="es-CO" dirty="0" smtClean="0"/>
          </a:p>
          <a:p>
            <a:pPr>
              <a:buNone/>
            </a:pPr>
            <a:r>
              <a:rPr lang="es-CO" dirty="0" smtClean="0"/>
              <a:t>     No vale la pena deciros que no debéis usar esto o lo otro, </a:t>
            </a:r>
            <a:r>
              <a:rPr lang="es-CO" dirty="0" smtClean="0">
                <a:solidFill>
                  <a:srgbClr val="0070C0"/>
                </a:solidFill>
              </a:rPr>
              <a:t>pues si el amor de esas cosas vanas está en vuestro corazón, el desprendernos de vuestros adornos será tan sólo como cortar el follaje de un árbol.</a:t>
            </a:r>
          </a:p>
          <a:p>
            <a:endParaRPr lang="es-CO" dirty="0" smtClean="0"/>
          </a:p>
          <a:p>
            <a:pPr>
              <a:buNone/>
            </a:pPr>
            <a:endParaRPr lang="es-CO" dirty="0" smtClean="0"/>
          </a:p>
          <a:p>
            <a:endParaRPr lang="es-CO" dirty="0"/>
          </a:p>
        </p:txBody>
      </p:sp>
      <p:pic>
        <p:nvPicPr>
          <p:cNvPr id="2050" name="Picture 2" descr="http://t2.gstatic.com/images?q=tbn:ANd9GcSX3jMLdYO4Oh4R4N13WEKmW-vr_Lu-pT4MCcXJsnM6EeWi8GtQlQ"/>
          <p:cNvPicPr>
            <a:picLocks noChangeAspect="1" noChangeArrowheads="1"/>
          </p:cNvPicPr>
          <p:nvPr/>
        </p:nvPicPr>
        <p:blipFill>
          <a:blip r:embed="rId2" cstate="print"/>
          <a:srcRect/>
          <a:stretch>
            <a:fillRect/>
          </a:stretch>
        </p:blipFill>
        <p:spPr bwMode="auto">
          <a:xfrm>
            <a:off x="323528" y="188640"/>
            <a:ext cx="3816424" cy="2376264"/>
          </a:xfrm>
          <a:prstGeom prst="rect">
            <a:avLst/>
          </a:prstGeom>
          <a:noFill/>
        </p:spPr>
      </p:pic>
      <p:pic>
        <p:nvPicPr>
          <p:cNvPr id="2052" name="Picture 4" descr="http://t3.gstatic.com/images?q=tbn:ANd9GcTPgP_Q5tA60DFXL6Ruu7x3a4R4-C8IKIScV3C4twurZfDxz2me"/>
          <p:cNvPicPr>
            <a:picLocks noChangeAspect="1" noChangeArrowheads="1"/>
          </p:cNvPicPr>
          <p:nvPr/>
        </p:nvPicPr>
        <p:blipFill>
          <a:blip r:embed="rId3" cstate="print"/>
          <a:srcRect/>
          <a:stretch>
            <a:fillRect/>
          </a:stretch>
        </p:blipFill>
        <p:spPr bwMode="auto">
          <a:xfrm>
            <a:off x="5940152" y="4365104"/>
            <a:ext cx="2952328" cy="2244081"/>
          </a:xfrm>
          <a:prstGeom prst="rect">
            <a:avLst/>
          </a:prstGeom>
          <a:noFill/>
        </p:spPr>
      </p:pic>
      <p:sp>
        <p:nvSpPr>
          <p:cNvPr id="6" name="5 Rectángulo"/>
          <p:cNvSpPr/>
          <p:nvPr/>
        </p:nvSpPr>
        <p:spPr>
          <a:xfrm>
            <a:off x="251520" y="4581128"/>
            <a:ext cx="5688632" cy="1815882"/>
          </a:xfrm>
          <a:prstGeom prst="rect">
            <a:avLst/>
          </a:prstGeom>
          <a:solidFill>
            <a:srgbClr val="FFFF00"/>
          </a:solidFill>
        </p:spPr>
        <p:txBody>
          <a:bodyPr wrap="square">
            <a:spAutoFit/>
          </a:bodyPr>
          <a:lstStyle/>
          <a:p>
            <a:pPr algn="ctr"/>
            <a:r>
              <a:rPr lang="es-CO" sz="2800" dirty="0" smtClean="0"/>
              <a:t>Las inclinaciones del corazón natural se manifestarán nuevamente. Debéis estar convencidos en vuestra conciencia.-CN 404 (1892). </a:t>
            </a:r>
          </a:p>
        </p:txBody>
      </p:sp>
      <p:sp>
        <p:nvSpPr>
          <p:cNvPr id="7" name="6 Rectángulo"/>
          <p:cNvSpPr/>
          <p:nvPr/>
        </p:nvSpPr>
        <p:spPr>
          <a:xfrm>
            <a:off x="4139952" y="332656"/>
            <a:ext cx="4752528" cy="2246769"/>
          </a:xfrm>
          <a:prstGeom prst="rect">
            <a:avLst/>
          </a:prstGeom>
          <a:solidFill>
            <a:srgbClr val="FFFF00"/>
          </a:solidFill>
        </p:spPr>
        <p:txBody>
          <a:bodyPr wrap="square">
            <a:spAutoFit/>
          </a:bodyPr>
          <a:lstStyle/>
          <a:p>
            <a:pPr algn="ctr"/>
            <a:r>
              <a:rPr lang="es-CO" sz="2800" dirty="0" smtClean="0"/>
              <a:t>Si somos cristianos, seguiremos a Cristo aunque el camino que debamos seguir sea opuesto a nuestras inclinaciones naturales.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strVal val="#ppt_w*0.70"/>
                                          </p:val>
                                        </p:tav>
                                        <p:tav tm="100000">
                                          <p:val>
                                            <p:strVal val="#ppt_w"/>
                                          </p:val>
                                        </p:tav>
                                      </p:tavLst>
                                    </p:anim>
                                    <p:anim calcmode="lin" valueType="num">
                                      <p:cBhvr>
                                        <p:cTn id="8" dur="1000" fill="hold"/>
                                        <p:tgtEl>
                                          <p:spTgt spid="2050"/>
                                        </p:tgtEl>
                                        <p:attrNameLst>
                                          <p:attrName>ppt_h</p:attrName>
                                        </p:attrNameLst>
                                      </p:cBhvr>
                                      <p:tavLst>
                                        <p:tav tm="0">
                                          <p:val>
                                            <p:strVal val="#ppt_h"/>
                                          </p:val>
                                        </p:tav>
                                        <p:tav tm="100000">
                                          <p:val>
                                            <p:strVal val="#ppt_h"/>
                                          </p:val>
                                        </p:tav>
                                      </p:tavLst>
                                    </p:anim>
                                    <p:animEffect transition="in" filter="fade">
                                      <p:cBhvr>
                                        <p:cTn id="9" dur="1000"/>
                                        <p:tgtEl>
                                          <p:spTgt spid="2050"/>
                                        </p:tgtEl>
                                      </p:cBhvr>
                                    </p:animEffect>
                                  </p:childTnLst>
                                </p:cTn>
                              </p:par>
                            </p:childTnLst>
                          </p:cTn>
                        </p:par>
                      </p:childTnLst>
                    </p:cTn>
                  </p:par>
                  <p:par>
                    <p:cTn id="10" fill="hold">
                      <p:stCondLst>
                        <p:cond delay="indefinite"/>
                      </p:stCondLst>
                      <p:childTnLst>
                        <p:par>
                          <p:cTn id="11" fill="hold">
                            <p:stCondLst>
                              <p:cond delay="0"/>
                            </p:stCondLst>
                            <p:childTnLst>
                              <p:par>
                                <p:cTn id="12" presetID="24" presetClass="entr" presetSubtype="0" fill="hold" nodeType="click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to="" calcmode="lin" valueType="num">
                                      <p:cBhvr>
                                        <p:cTn id="14" dur="1" fill="hold"/>
                                        <p:tgtEl>
                                          <p:spTgt spid="7">
                                            <p:txEl>
                                              <p:pRg st="0" end="0"/>
                                            </p:txEl>
                                          </p:spTgt>
                                        </p:tgtEl>
                                        <p:attrNameLst>
                                          <p:attrName/>
                                        </p:attrNameLst>
                                      </p:cBhvr>
                                    </p:anim>
                                  </p:childTnLst>
                                </p:cTn>
                              </p:par>
                            </p:childTnLst>
                          </p:cTn>
                        </p:par>
                      </p:childTnLst>
                    </p:cTn>
                  </p:par>
                  <p:par>
                    <p:cTn id="15" fill="hold">
                      <p:stCondLst>
                        <p:cond delay="indefinite"/>
                      </p:stCondLst>
                      <p:childTnLst>
                        <p:par>
                          <p:cTn id="16" fill="hold">
                            <p:stCondLst>
                              <p:cond delay="0"/>
                            </p:stCondLst>
                            <p:childTnLst>
                              <p:par>
                                <p:cTn id="17" presetID="24"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to="" calcmode="lin" valueType="num">
                                      <p:cBhvr>
                                        <p:cTn id="19" dur="1" fill="hold"/>
                                        <p:tgtEl>
                                          <p:spTgt spid="3">
                                            <p:txEl>
                                              <p:pRg st="1" end="1"/>
                                            </p:txEl>
                                          </p:spTgt>
                                        </p:tgtEl>
                                        <p:attrNameLst>
                                          <p:attrName/>
                                        </p:attrNameLst>
                                      </p:cBhvr>
                                    </p:anim>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nodeType="clickEffect">
                                  <p:stCondLst>
                                    <p:cond delay="0"/>
                                  </p:stCondLst>
                                  <p:childTnLst>
                                    <p:set>
                                      <p:cBhvr>
                                        <p:cTn id="23" dur="1" fill="hold">
                                          <p:stCondLst>
                                            <p:cond delay="0"/>
                                          </p:stCondLst>
                                        </p:cTn>
                                        <p:tgtEl>
                                          <p:spTgt spid="2052"/>
                                        </p:tgtEl>
                                        <p:attrNameLst>
                                          <p:attrName>style.visibility</p:attrName>
                                        </p:attrNameLst>
                                      </p:cBhvr>
                                      <p:to>
                                        <p:strVal val="visible"/>
                                      </p:to>
                                    </p:set>
                                    <p:anim to="" calcmode="lin" valueType="num">
                                      <p:cBhvr>
                                        <p:cTn id="24" dur="1" fill="hold"/>
                                        <p:tgtEl>
                                          <p:spTgt spid="2052"/>
                                        </p:tgtEl>
                                        <p:attrNameLst>
                                          <p:attrName/>
                                        </p:attrNameLst>
                                      </p:cBhvr>
                                    </p:anim>
                                  </p:childTnLst>
                                </p:cTn>
                              </p:par>
                            </p:childTnLst>
                          </p:cTn>
                        </p:par>
                      </p:childTnLst>
                    </p:cTn>
                  </p:par>
                  <p:par>
                    <p:cTn id="25" fill="hold">
                      <p:stCondLst>
                        <p:cond delay="indefinite"/>
                      </p:stCondLst>
                      <p:childTnLst>
                        <p:par>
                          <p:cTn id="26" fill="hold">
                            <p:stCondLst>
                              <p:cond delay="0"/>
                            </p:stCondLst>
                            <p:childTnLst>
                              <p:par>
                                <p:cTn id="27" presetID="24"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 to="" calcmode="lin" valueType="num">
                                      <p:cBhvr>
                                        <p:cTn id="29"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800199"/>
          </a:xfrm>
          <a:solidFill>
            <a:schemeClr val="accent1">
              <a:lumMod val="20000"/>
              <a:lumOff val="80000"/>
            </a:schemeClr>
          </a:solidFill>
        </p:spPr>
        <p:txBody>
          <a:bodyPr>
            <a:normAutofit/>
          </a:bodyPr>
          <a:lstStyle/>
          <a:p>
            <a:pPr>
              <a:buNone/>
            </a:pPr>
            <a:r>
              <a:rPr lang="es-CO" sz="2800" dirty="0" smtClean="0"/>
              <a:t>    Ruego a nuestros hermanos que se conduzcan cuidadosa y circunspectamente delante de Dios. Sigan las costumbres en el vestido mientras estén de acuerdo con los principios de salud. </a:t>
            </a:r>
          </a:p>
        </p:txBody>
      </p:sp>
      <p:sp>
        <p:nvSpPr>
          <p:cNvPr id="4" name="3 Rectángulo"/>
          <p:cNvSpPr/>
          <p:nvPr/>
        </p:nvSpPr>
        <p:spPr>
          <a:xfrm>
            <a:off x="179512" y="4581128"/>
            <a:ext cx="5472608" cy="1938992"/>
          </a:xfrm>
          <a:prstGeom prst="rect">
            <a:avLst/>
          </a:prstGeom>
          <a:solidFill>
            <a:schemeClr val="accent2">
              <a:lumMod val="20000"/>
              <a:lumOff val="80000"/>
            </a:schemeClr>
          </a:solidFill>
        </p:spPr>
        <p:txBody>
          <a:bodyPr wrap="square">
            <a:spAutoFit/>
          </a:bodyPr>
          <a:lstStyle/>
          <a:p>
            <a:pPr algn="ctr"/>
            <a:r>
              <a:rPr lang="es-CO" sz="2000" dirty="0" smtClean="0"/>
              <a:t>Nuestras hermanas debieran vestirse con sencillez. Debieran vestirse, con una ropa modesta, con pudor y sobriedad. Dad al mundo una ilustración viviente del adorno interno de la gracia de Dios.-</a:t>
            </a:r>
            <a:r>
              <a:rPr lang="es-CO" sz="2000" dirty="0" smtClean="0">
                <a:solidFill>
                  <a:srgbClr val="FF0000"/>
                </a:solidFill>
              </a:rPr>
              <a:t>3MS 276-277 (1897). </a:t>
            </a:r>
            <a:r>
              <a:rPr lang="es-CO" sz="2000" dirty="0" smtClean="0">
                <a:solidFill>
                  <a:srgbClr val="0070C0"/>
                </a:solidFill>
              </a:rPr>
              <a:t>Recuerden que somos cartas leídas</a:t>
            </a:r>
            <a:r>
              <a:rPr lang="es-CO" sz="2000" dirty="0" smtClean="0">
                <a:solidFill>
                  <a:srgbClr val="FF0000"/>
                </a:solidFill>
              </a:rPr>
              <a:t> (2 Cor.3:3) </a:t>
            </a:r>
          </a:p>
        </p:txBody>
      </p:sp>
      <p:pic>
        <p:nvPicPr>
          <p:cNvPr id="1026" name="Picture 2" descr="http://t0.gstatic.com/images?q=tbn:ANd9GcSwB03uxFvQBT8jotSiKT56exlLdJHhHpV8VZH1APkulV5guCYPEQ"/>
          <p:cNvPicPr>
            <a:picLocks noChangeAspect="1" noChangeArrowheads="1"/>
          </p:cNvPicPr>
          <p:nvPr/>
        </p:nvPicPr>
        <p:blipFill>
          <a:blip r:embed="rId2" cstate="print"/>
          <a:srcRect/>
          <a:stretch>
            <a:fillRect/>
          </a:stretch>
        </p:blipFill>
        <p:spPr bwMode="auto">
          <a:xfrm>
            <a:off x="5940152" y="2276872"/>
            <a:ext cx="2880320" cy="2088232"/>
          </a:xfrm>
          <a:prstGeom prst="rect">
            <a:avLst/>
          </a:prstGeom>
          <a:noFill/>
        </p:spPr>
      </p:pic>
      <p:pic>
        <p:nvPicPr>
          <p:cNvPr id="9218" name="Picture 2" descr="http://t3.gstatic.com/images?q=tbn:ANd9GcTzrupIfa3DF66ZQb29TT_VEQTWv5Bhvrjf5RVsBo4rV8SWSex7Pg"/>
          <p:cNvPicPr>
            <a:picLocks noChangeAspect="1" noChangeArrowheads="1"/>
          </p:cNvPicPr>
          <p:nvPr/>
        </p:nvPicPr>
        <p:blipFill>
          <a:blip r:embed="rId3" cstate="print"/>
          <a:srcRect/>
          <a:stretch>
            <a:fillRect/>
          </a:stretch>
        </p:blipFill>
        <p:spPr bwMode="auto">
          <a:xfrm>
            <a:off x="5940153" y="4581129"/>
            <a:ext cx="1512168" cy="1656183"/>
          </a:xfrm>
          <a:prstGeom prst="rect">
            <a:avLst/>
          </a:prstGeom>
          <a:noFill/>
        </p:spPr>
      </p:pic>
      <p:sp>
        <p:nvSpPr>
          <p:cNvPr id="15" name="14 Flecha izquierda"/>
          <p:cNvSpPr/>
          <p:nvPr/>
        </p:nvSpPr>
        <p:spPr>
          <a:xfrm rot="2189450">
            <a:off x="5777886" y="5519049"/>
            <a:ext cx="1659050" cy="181649"/>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7" name="16 Flecha derecha"/>
          <p:cNvSpPr/>
          <p:nvPr/>
        </p:nvSpPr>
        <p:spPr>
          <a:xfrm rot="18603056">
            <a:off x="5746377" y="5534504"/>
            <a:ext cx="1616117" cy="14141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6" name="25 Flecha derecha"/>
          <p:cNvSpPr/>
          <p:nvPr/>
        </p:nvSpPr>
        <p:spPr>
          <a:xfrm rot="1832013">
            <a:off x="7728870" y="2548446"/>
            <a:ext cx="364419" cy="127448"/>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7" name="26 Rectángulo redondeado"/>
          <p:cNvSpPr/>
          <p:nvPr/>
        </p:nvSpPr>
        <p:spPr>
          <a:xfrm>
            <a:off x="179512" y="2204864"/>
            <a:ext cx="5544616" cy="1008112"/>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Vístanse nuestras hermanas sencillamente, como muchas lo hacen; que al sentarse, la falda tape la rodilla, y  con manguita. </a:t>
            </a:r>
            <a:endParaRPr lang="es-CO" dirty="0"/>
          </a:p>
        </p:txBody>
      </p:sp>
      <p:sp>
        <p:nvSpPr>
          <p:cNvPr id="28" name="27 Rectángulo redondeado"/>
          <p:cNvSpPr/>
          <p:nvPr/>
        </p:nvSpPr>
        <p:spPr>
          <a:xfrm>
            <a:off x="179512" y="3356992"/>
            <a:ext cx="5544616" cy="936104"/>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que el vestido sea de material bueno y durable, aprobado para esta edad, y que la cuestión del vestido no llene la mente. </a:t>
            </a:r>
          </a:p>
        </p:txBody>
      </p:sp>
      <p:sp>
        <p:nvSpPr>
          <p:cNvPr id="29" name="28 Rectángulo"/>
          <p:cNvSpPr/>
          <p:nvPr/>
        </p:nvSpPr>
        <p:spPr>
          <a:xfrm>
            <a:off x="5724128" y="6309320"/>
            <a:ext cx="3419872" cy="523220"/>
          </a:xfrm>
          <a:prstGeom prst="rect">
            <a:avLst/>
          </a:prstGeom>
          <a:solidFill>
            <a:srgbClr val="FFC000"/>
          </a:solidFill>
        </p:spPr>
        <p:txBody>
          <a:bodyPr wrap="square">
            <a:spAutoFit/>
          </a:bodyPr>
          <a:lstStyle/>
          <a:p>
            <a:pPr algn="ctr"/>
            <a:r>
              <a:rPr lang="es-CO" sz="1400" b="1" dirty="0" smtClean="0"/>
              <a:t>La apariencia exterior es un índice de lo que hay en el corazón.-</a:t>
            </a:r>
            <a:r>
              <a:rPr lang="es-CO" sz="1400" b="1" dirty="0" smtClean="0">
                <a:solidFill>
                  <a:srgbClr val="FF0000"/>
                </a:solidFill>
              </a:rPr>
              <a:t>1T 136 (1856). </a:t>
            </a:r>
          </a:p>
        </p:txBody>
      </p:sp>
      <p:pic>
        <p:nvPicPr>
          <p:cNvPr id="11266" name="Picture 2" descr="http://t0.gstatic.com/images?q=tbn:ANd9GcRfVhsccz-amU0fZ49llYBb_x-nhz1_NtZuFBsGhXCXESBA3nwT"/>
          <p:cNvPicPr>
            <a:picLocks noChangeAspect="1" noChangeArrowheads="1"/>
          </p:cNvPicPr>
          <p:nvPr/>
        </p:nvPicPr>
        <p:blipFill>
          <a:blip r:embed="rId4" cstate="print"/>
          <a:srcRect/>
          <a:stretch>
            <a:fillRect/>
          </a:stretch>
        </p:blipFill>
        <p:spPr bwMode="auto">
          <a:xfrm>
            <a:off x="7524329" y="4581129"/>
            <a:ext cx="1440160" cy="158417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fade">
                                      <p:cBhvr>
                                        <p:cTn id="17" dur="100"/>
                                        <p:tgtEl>
                                          <p:spTgt spid="1026"/>
                                        </p:tgtEl>
                                      </p:cBhvr>
                                    </p:animEffect>
                                    <p:anim calcmode="lin" valueType="num">
                                      <p:cBhvr>
                                        <p:cTn id="18" dur="400" fill="hold"/>
                                        <p:tgtEl>
                                          <p:spTgt spid="1026"/>
                                        </p:tgtEl>
                                        <p:attrNameLst>
                                          <p:attrName>ppt_x</p:attrName>
                                        </p:attrNameLst>
                                      </p:cBhvr>
                                      <p:tavLst>
                                        <p:tav tm="0">
                                          <p:val>
                                            <p:strVal val="#ppt_x"/>
                                          </p:val>
                                        </p:tav>
                                        <p:tav tm="100000">
                                          <p:val>
                                            <p:strVal val="#ppt_x"/>
                                          </p:val>
                                        </p:tav>
                                      </p:tavLst>
                                    </p:anim>
                                    <p:anim calcmode="lin" valueType="num">
                                      <p:cBhvr>
                                        <p:cTn id="19" dur="400" fill="hold"/>
                                        <p:tgtEl>
                                          <p:spTgt spid="1026"/>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102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102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grpId="0" nodeType="clickEffect">
                                  <p:stCondLst>
                                    <p:cond delay="0"/>
                                  </p:stCondLst>
                                  <p:childTnLst>
                                    <p:set>
                                      <p:cBhvr>
                                        <p:cTn id="25" dur="1" fill="hold">
                                          <p:stCondLst>
                                            <p:cond delay="0"/>
                                          </p:stCondLst>
                                        </p:cTn>
                                        <p:tgtEl>
                                          <p:spTgt spid="26"/>
                                        </p:tgtEl>
                                        <p:attrNameLst>
                                          <p:attrName>style.visibility</p:attrName>
                                        </p:attrNameLst>
                                      </p:cBhvr>
                                      <p:to>
                                        <p:strVal val="visible"/>
                                      </p:to>
                                    </p:set>
                                    <p:anim to="" calcmode="lin" valueType="num">
                                      <p:cBhvr>
                                        <p:cTn id="26" dur="1" fill="hold"/>
                                        <p:tgtEl>
                                          <p:spTgt spid="26"/>
                                        </p:tgtEl>
                                        <p:attrNameLst>
                                          <p:attrName/>
                                        </p:attrNameLst>
                                      </p:cBhvr>
                                    </p:anim>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grpId="0" nodeType="clickEffect">
                                  <p:stCondLst>
                                    <p:cond delay="0"/>
                                  </p:stCondLst>
                                  <p:childTnLst>
                                    <p:set>
                                      <p:cBhvr>
                                        <p:cTn id="30" dur="1" fill="hold">
                                          <p:stCondLst>
                                            <p:cond delay="0"/>
                                          </p:stCondLst>
                                        </p:cTn>
                                        <p:tgtEl>
                                          <p:spTgt spid="27"/>
                                        </p:tgtEl>
                                        <p:attrNameLst>
                                          <p:attrName>style.visibility</p:attrName>
                                        </p:attrNameLst>
                                      </p:cBhvr>
                                      <p:to>
                                        <p:strVal val="visible"/>
                                      </p:to>
                                    </p:set>
                                    <p:anim to="" calcmode="lin" valueType="num">
                                      <p:cBhvr>
                                        <p:cTn id="31" dur="1" fill="hold"/>
                                        <p:tgtEl>
                                          <p:spTgt spid="27"/>
                                        </p:tgtEl>
                                        <p:attrNameLst>
                                          <p:attrName/>
                                        </p:attrNameLst>
                                      </p:cBhvr>
                                    </p:anim>
                                  </p:childTnLst>
                                </p:cTn>
                              </p:par>
                            </p:childTnLst>
                          </p:cTn>
                        </p:par>
                      </p:childTnLst>
                    </p:cTn>
                  </p:par>
                  <p:par>
                    <p:cTn id="32" fill="hold">
                      <p:stCondLst>
                        <p:cond delay="indefinite"/>
                      </p:stCondLst>
                      <p:childTnLst>
                        <p:par>
                          <p:cTn id="33" fill="hold">
                            <p:stCondLst>
                              <p:cond delay="0"/>
                            </p:stCondLst>
                            <p:childTnLst>
                              <p:par>
                                <p:cTn id="34" presetID="24" presetClass="entr" presetSubtype="0" fill="hold" grpId="0" nodeType="clickEffect">
                                  <p:stCondLst>
                                    <p:cond delay="0"/>
                                  </p:stCondLst>
                                  <p:childTnLst>
                                    <p:set>
                                      <p:cBhvr>
                                        <p:cTn id="35" dur="1" fill="hold">
                                          <p:stCondLst>
                                            <p:cond delay="0"/>
                                          </p:stCondLst>
                                        </p:cTn>
                                        <p:tgtEl>
                                          <p:spTgt spid="28"/>
                                        </p:tgtEl>
                                        <p:attrNameLst>
                                          <p:attrName>style.visibility</p:attrName>
                                        </p:attrNameLst>
                                      </p:cBhvr>
                                      <p:to>
                                        <p:strVal val="visible"/>
                                      </p:to>
                                    </p:set>
                                    <p:anim to="" calcmode="lin" valueType="num">
                                      <p:cBhvr>
                                        <p:cTn id="36" dur="1" fill="hold"/>
                                        <p:tgtEl>
                                          <p:spTgt spid="28"/>
                                        </p:tgtEl>
                                        <p:attrNameLst>
                                          <p:attrName/>
                                        </p:attrNameLst>
                                      </p:cBhvr>
                                    </p:anim>
                                  </p:childTnLst>
                                </p:cTn>
                              </p:par>
                            </p:childTnLst>
                          </p:cTn>
                        </p:par>
                      </p:childTnLst>
                    </p:cTn>
                  </p:par>
                  <p:par>
                    <p:cTn id="37" fill="hold">
                      <p:stCondLst>
                        <p:cond delay="indefinite"/>
                      </p:stCondLst>
                      <p:childTnLst>
                        <p:par>
                          <p:cTn id="38" fill="hold">
                            <p:stCondLst>
                              <p:cond delay="0"/>
                            </p:stCondLst>
                            <p:childTnLst>
                              <p:par>
                                <p:cTn id="39" presetID="43" presetClass="entr" presetSubtype="0" fill="hold" nodeType="clickEffect">
                                  <p:stCondLst>
                                    <p:cond delay="0"/>
                                  </p:stCondLst>
                                  <p:childTnLst>
                                    <p:set>
                                      <p:cBhvr>
                                        <p:cTn id="40" dur="1" fill="hold">
                                          <p:stCondLst>
                                            <p:cond delay="0"/>
                                          </p:stCondLst>
                                        </p:cTn>
                                        <p:tgtEl>
                                          <p:spTgt spid="11266"/>
                                        </p:tgtEl>
                                        <p:attrNameLst>
                                          <p:attrName>style.visibility</p:attrName>
                                        </p:attrNameLst>
                                      </p:cBhvr>
                                      <p:to>
                                        <p:strVal val="visible"/>
                                      </p:to>
                                    </p:set>
                                    <p:animEffect transition="in" filter="fade">
                                      <p:cBhvr>
                                        <p:cTn id="41" dur="100"/>
                                        <p:tgtEl>
                                          <p:spTgt spid="11266"/>
                                        </p:tgtEl>
                                      </p:cBhvr>
                                    </p:animEffect>
                                    <p:anim calcmode="lin" valueType="num">
                                      <p:cBhvr>
                                        <p:cTn id="42" dur="400" fill="hold"/>
                                        <p:tgtEl>
                                          <p:spTgt spid="11266"/>
                                        </p:tgtEl>
                                        <p:attrNameLst>
                                          <p:attrName>ppt_x</p:attrName>
                                        </p:attrNameLst>
                                      </p:cBhvr>
                                      <p:tavLst>
                                        <p:tav tm="0">
                                          <p:val>
                                            <p:strVal val="#ppt_x"/>
                                          </p:val>
                                        </p:tav>
                                        <p:tav tm="100000">
                                          <p:val>
                                            <p:strVal val="#ppt_x"/>
                                          </p:val>
                                        </p:tav>
                                      </p:tavLst>
                                    </p:anim>
                                    <p:anim calcmode="lin" valueType="num">
                                      <p:cBhvr>
                                        <p:cTn id="43" dur="400" fill="hold"/>
                                        <p:tgtEl>
                                          <p:spTgt spid="11266"/>
                                        </p:tgtEl>
                                        <p:attrNameLst>
                                          <p:attrName>ppt_y</p:attrName>
                                        </p:attrNameLst>
                                      </p:cBhvr>
                                      <p:tavLst>
                                        <p:tav tm="0">
                                          <p:val>
                                            <p:strVal val="#ppt_y+0.31"/>
                                          </p:val>
                                        </p:tav>
                                        <p:tav tm="100000">
                                          <p:val>
                                            <p:strVal val="#ppt_y+0.31"/>
                                          </p:val>
                                        </p:tav>
                                      </p:tavLst>
                                    </p:anim>
                                    <p:anim calcmode="lin" valueType="num">
                                      <p:cBhvr>
                                        <p:cTn id="44" dur="600" decel="50000" fill="hold">
                                          <p:stCondLst>
                                            <p:cond delay="400"/>
                                          </p:stCondLst>
                                        </p:cTn>
                                        <p:tgtEl>
                                          <p:spTgt spid="1126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5" dur="600" decel="50000" fill="hold">
                                          <p:stCondLst>
                                            <p:cond delay="400"/>
                                          </p:stCondLst>
                                        </p:cTn>
                                        <p:tgtEl>
                                          <p:spTgt spid="1126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4" presetClass="entr" presetSubtype="0" fill="hold" grpId="0" nodeType="clickEffect">
                                  <p:stCondLst>
                                    <p:cond delay="0"/>
                                  </p:stCondLst>
                                  <p:childTnLst>
                                    <p:set>
                                      <p:cBhvr>
                                        <p:cTn id="49" dur="1" fill="hold">
                                          <p:stCondLst>
                                            <p:cond delay="0"/>
                                          </p:stCondLst>
                                        </p:cTn>
                                        <p:tgtEl>
                                          <p:spTgt spid="4"/>
                                        </p:tgtEl>
                                        <p:attrNameLst>
                                          <p:attrName>style.visibility</p:attrName>
                                        </p:attrNameLst>
                                      </p:cBhvr>
                                      <p:to>
                                        <p:strVal val="visible"/>
                                      </p:to>
                                    </p:set>
                                    <p:anim to="" calcmode="lin" valueType="num">
                                      <p:cBhvr>
                                        <p:cTn id="50" dur="1" fill="hold"/>
                                        <p:tgtEl>
                                          <p:spTgt spid="4"/>
                                        </p:tgtEl>
                                        <p:attrNameLst>
                                          <p:attrName/>
                                        </p:attrNameLst>
                                      </p:cBhvr>
                                    </p:anim>
                                  </p:childTnLst>
                                </p:cTn>
                              </p:par>
                            </p:childTnLst>
                          </p:cTn>
                        </p:par>
                      </p:childTnLst>
                    </p:cTn>
                  </p:par>
                  <p:par>
                    <p:cTn id="51" fill="hold">
                      <p:stCondLst>
                        <p:cond delay="indefinite"/>
                      </p:stCondLst>
                      <p:childTnLst>
                        <p:par>
                          <p:cTn id="52" fill="hold">
                            <p:stCondLst>
                              <p:cond delay="0"/>
                            </p:stCondLst>
                            <p:childTnLst>
                              <p:par>
                                <p:cTn id="53" presetID="24" presetClass="entr" presetSubtype="0" fill="hold" nodeType="clickEffect">
                                  <p:stCondLst>
                                    <p:cond delay="0"/>
                                  </p:stCondLst>
                                  <p:childTnLst>
                                    <p:set>
                                      <p:cBhvr>
                                        <p:cTn id="54" dur="1" fill="hold">
                                          <p:stCondLst>
                                            <p:cond delay="0"/>
                                          </p:stCondLst>
                                        </p:cTn>
                                        <p:tgtEl>
                                          <p:spTgt spid="9218"/>
                                        </p:tgtEl>
                                        <p:attrNameLst>
                                          <p:attrName>style.visibility</p:attrName>
                                        </p:attrNameLst>
                                      </p:cBhvr>
                                      <p:to>
                                        <p:strVal val="visible"/>
                                      </p:to>
                                    </p:set>
                                    <p:anim to="" calcmode="lin" valueType="num">
                                      <p:cBhvr>
                                        <p:cTn id="55" dur="1" fill="hold"/>
                                        <p:tgtEl>
                                          <p:spTgt spid="9218"/>
                                        </p:tgtEl>
                                        <p:attrNameLst>
                                          <p:attrName/>
                                        </p:attrNameLst>
                                      </p:cBhvr>
                                    </p:anim>
                                  </p:childTnLst>
                                </p:cTn>
                              </p:par>
                            </p:childTnLst>
                          </p:cTn>
                        </p:par>
                      </p:childTnLst>
                    </p:cTn>
                  </p:par>
                  <p:par>
                    <p:cTn id="56" fill="hold">
                      <p:stCondLst>
                        <p:cond delay="indefinite"/>
                      </p:stCondLst>
                      <p:childTnLst>
                        <p:par>
                          <p:cTn id="57" fill="hold">
                            <p:stCondLst>
                              <p:cond delay="0"/>
                            </p:stCondLst>
                            <p:childTnLst>
                              <p:par>
                                <p:cTn id="58" presetID="24" presetClass="entr" presetSubtype="0" fill="hold" grpId="0" nodeType="clickEffect">
                                  <p:stCondLst>
                                    <p:cond delay="0"/>
                                  </p:stCondLst>
                                  <p:childTnLst>
                                    <p:set>
                                      <p:cBhvr>
                                        <p:cTn id="59" dur="1" fill="hold">
                                          <p:stCondLst>
                                            <p:cond delay="0"/>
                                          </p:stCondLst>
                                        </p:cTn>
                                        <p:tgtEl>
                                          <p:spTgt spid="15"/>
                                        </p:tgtEl>
                                        <p:attrNameLst>
                                          <p:attrName>style.visibility</p:attrName>
                                        </p:attrNameLst>
                                      </p:cBhvr>
                                      <p:to>
                                        <p:strVal val="visible"/>
                                      </p:to>
                                    </p:set>
                                    <p:anim to="" calcmode="lin" valueType="num">
                                      <p:cBhvr>
                                        <p:cTn id="60" dur="1" fill="hold"/>
                                        <p:tgtEl>
                                          <p:spTgt spid="15"/>
                                        </p:tgtEl>
                                        <p:attrNameLst>
                                          <p:attrName/>
                                        </p:attrNameLst>
                                      </p:cBhvr>
                                    </p:anim>
                                  </p:childTnLst>
                                </p:cTn>
                              </p:par>
                            </p:childTnLst>
                          </p:cTn>
                        </p:par>
                      </p:childTnLst>
                    </p:cTn>
                  </p:par>
                  <p:par>
                    <p:cTn id="61" fill="hold">
                      <p:stCondLst>
                        <p:cond delay="indefinite"/>
                      </p:stCondLst>
                      <p:childTnLst>
                        <p:par>
                          <p:cTn id="62" fill="hold">
                            <p:stCondLst>
                              <p:cond delay="0"/>
                            </p:stCondLst>
                            <p:childTnLst>
                              <p:par>
                                <p:cTn id="63" presetID="43" presetClass="entr" presetSubtype="0" fill="hold" grpId="0" nodeType="click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fade">
                                      <p:cBhvr>
                                        <p:cTn id="65" dur="100"/>
                                        <p:tgtEl>
                                          <p:spTgt spid="17"/>
                                        </p:tgtEl>
                                      </p:cBhvr>
                                    </p:animEffect>
                                    <p:anim calcmode="lin" valueType="num">
                                      <p:cBhvr>
                                        <p:cTn id="66" dur="400" fill="hold"/>
                                        <p:tgtEl>
                                          <p:spTgt spid="17"/>
                                        </p:tgtEl>
                                        <p:attrNameLst>
                                          <p:attrName>ppt_x</p:attrName>
                                        </p:attrNameLst>
                                      </p:cBhvr>
                                      <p:tavLst>
                                        <p:tav tm="0">
                                          <p:val>
                                            <p:strVal val="#ppt_x"/>
                                          </p:val>
                                        </p:tav>
                                        <p:tav tm="100000">
                                          <p:val>
                                            <p:strVal val="#ppt_x"/>
                                          </p:val>
                                        </p:tav>
                                      </p:tavLst>
                                    </p:anim>
                                    <p:anim calcmode="lin" valueType="num">
                                      <p:cBhvr>
                                        <p:cTn id="67" dur="400" fill="hold"/>
                                        <p:tgtEl>
                                          <p:spTgt spid="17"/>
                                        </p:tgtEl>
                                        <p:attrNameLst>
                                          <p:attrName>ppt_y</p:attrName>
                                        </p:attrNameLst>
                                      </p:cBhvr>
                                      <p:tavLst>
                                        <p:tav tm="0">
                                          <p:val>
                                            <p:strVal val="#ppt_y+0.31"/>
                                          </p:val>
                                        </p:tav>
                                        <p:tav tm="100000">
                                          <p:val>
                                            <p:strVal val="#ppt_y+0.31"/>
                                          </p:val>
                                        </p:tav>
                                      </p:tavLst>
                                    </p:anim>
                                    <p:anim calcmode="lin" valueType="num">
                                      <p:cBhvr>
                                        <p:cTn id="68" dur="600" decel="50000" fill="hold">
                                          <p:stCondLst>
                                            <p:cond delay="400"/>
                                          </p:stCondLst>
                                        </p:cTn>
                                        <p:tgtEl>
                                          <p:spTgt spid="1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9" dur="600" decel="50000" fill="hold">
                                          <p:stCondLst>
                                            <p:cond delay="400"/>
                                          </p:stCondLst>
                                        </p:cTn>
                                        <p:tgtEl>
                                          <p:spTgt spid="1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24" presetClass="entr" presetSubtype="0" fill="hold" grpId="0" nodeType="clickEffect">
                                  <p:stCondLst>
                                    <p:cond delay="0"/>
                                  </p:stCondLst>
                                  <p:childTnLst>
                                    <p:set>
                                      <p:cBhvr>
                                        <p:cTn id="73" dur="1" fill="hold">
                                          <p:stCondLst>
                                            <p:cond delay="0"/>
                                          </p:stCondLst>
                                        </p:cTn>
                                        <p:tgtEl>
                                          <p:spTgt spid="29"/>
                                        </p:tgtEl>
                                        <p:attrNameLst>
                                          <p:attrName>style.visibility</p:attrName>
                                        </p:attrNameLst>
                                      </p:cBhvr>
                                      <p:to>
                                        <p:strVal val="visible"/>
                                      </p:to>
                                    </p:set>
                                    <p:anim to="" calcmode="lin" valueType="num">
                                      <p:cBhvr>
                                        <p:cTn id="74" dur="1" fill="hold"/>
                                        <p:tgtEl>
                                          <p:spTgt spid="2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15" grpId="0" animBg="1"/>
      <p:bldP spid="17" grpId="0" animBg="1"/>
      <p:bldP spid="26" grpId="0" animBg="1"/>
      <p:bldP spid="27" grpId="0" animBg="1"/>
      <p:bldP spid="28" grpId="0" animBg="1"/>
      <p:bldP spid="29"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solidFill>
        </p:spPr>
        <p:txBody>
          <a:bodyPr>
            <a:normAutofit fontScale="90000"/>
          </a:bodyPr>
          <a:lstStyle/>
          <a:p>
            <a:r>
              <a:rPr lang="es-CO" dirty="0" smtClean="0"/>
              <a:t/>
            </a:r>
            <a:br>
              <a:rPr lang="es-CO" dirty="0" smtClean="0"/>
            </a:br>
            <a:r>
              <a:rPr lang="es-CO" sz="4000" dirty="0" smtClean="0">
                <a:latin typeface="Algerian" pitchFamily="82" charset="0"/>
              </a:rPr>
              <a:t>La necesidad de publicaciones </a:t>
            </a:r>
            <a:br>
              <a:rPr lang="es-CO" sz="4000" dirty="0" smtClean="0">
                <a:latin typeface="Algerian" pitchFamily="82" charset="0"/>
              </a:rPr>
            </a:br>
            <a:endParaRPr lang="es-CO" dirty="0">
              <a:latin typeface="Algerian" pitchFamily="82" charset="0"/>
            </a:endParaRPr>
          </a:p>
        </p:txBody>
      </p:sp>
      <p:sp>
        <p:nvSpPr>
          <p:cNvPr id="3" name="2 Marcador de contenido"/>
          <p:cNvSpPr>
            <a:spLocks noGrp="1"/>
          </p:cNvSpPr>
          <p:nvPr>
            <p:ph idx="1"/>
          </p:nvPr>
        </p:nvSpPr>
        <p:spPr>
          <a:xfrm>
            <a:off x="0" y="1600200"/>
            <a:ext cx="5004048" cy="5257800"/>
          </a:xfrm>
          <a:solidFill>
            <a:schemeClr val="accent1">
              <a:lumMod val="20000"/>
              <a:lumOff val="80000"/>
            </a:schemeClr>
          </a:solidFill>
        </p:spPr>
        <p:txBody>
          <a:bodyPr>
            <a:normAutofit/>
          </a:bodyPr>
          <a:lstStyle/>
          <a:p>
            <a:pPr algn="ctr">
              <a:buNone/>
            </a:pPr>
            <a:r>
              <a:rPr lang="es-CO" dirty="0" smtClean="0"/>
              <a:t>   Debieran imprimirse publicaciones, escritas en el lenguaje más claro, sano y sencillo, explicando los temas de vital interés y dando a conocer las cosas que sobrevendrán sobre el mundo.-</a:t>
            </a:r>
            <a:r>
              <a:rPr lang="es-CO" dirty="0" smtClean="0">
                <a:solidFill>
                  <a:srgbClr val="FF0000"/>
                </a:solidFill>
              </a:rPr>
              <a:t>HM Escrito </a:t>
            </a:r>
            <a:r>
              <a:rPr lang="es-CO" dirty="0" err="1" smtClean="0">
                <a:solidFill>
                  <a:srgbClr val="FF0000"/>
                </a:solidFill>
              </a:rPr>
              <a:t>enFebrero</a:t>
            </a:r>
            <a:r>
              <a:rPr lang="es-CO" dirty="0" smtClean="0">
                <a:solidFill>
                  <a:srgbClr val="FF0000"/>
                </a:solidFill>
              </a:rPr>
              <a:t> 1, 1890. </a:t>
            </a:r>
          </a:p>
          <a:p>
            <a:endParaRPr lang="es-CO" dirty="0" smtClean="0"/>
          </a:p>
          <a:p>
            <a:endParaRPr lang="es-CO" dirty="0" smtClean="0"/>
          </a:p>
          <a:p>
            <a:endParaRPr lang="es-CO" dirty="0"/>
          </a:p>
        </p:txBody>
      </p:sp>
      <p:pic>
        <p:nvPicPr>
          <p:cNvPr id="8194" name="Picture 2" descr="http://t0.gstatic.com/images?q=tbn:ANd9GcQsixmvtSmb2DIzSR5ofkvFAYS-paSGXmo_Acx6vgXTU1HQTqZ-tQ"/>
          <p:cNvPicPr>
            <a:picLocks noChangeAspect="1" noChangeArrowheads="1"/>
          </p:cNvPicPr>
          <p:nvPr/>
        </p:nvPicPr>
        <p:blipFill>
          <a:blip r:embed="rId2" cstate="print"/>
          <a:srcRect/>
          <a:stretch>
            <a:fillRect/>
          </a:stretch>
        </p:blipFill>
        <p:spPr bwMode="auto">
          <a:xfrm>
            <a:off x="7596336" y="1700808"/>
            <a:ext cx="1219200" cy="1834134"/>
          </a:xfrm>
          <a:prstGeom prst="rect">
            <a:avLst/>
          </a:prstGeom>
          <a:noFill/>
        </p:spPr>
      </p:pic>
      <p:pic>
        <p:nvPicPr>
          <p:cNvPr id="8196" name="Picture 4" descr="http://t1.gstatic.com/images?q=tbn:ANd9GcRpRD8rLieRtVMcH6BhI2JpV-C9X3JlOmTwiNRS7f-OMtxSXj0m"/>
          <p:cNvPicPr>
            <a:picLocks noChangeAspect="1" noChangeArrowheads="1"/>
          </p:cNvPicPr>
          <p:nvPr/>
        </p:nvPicPr>
        <p:blipFill>
          <a:blip r:embed="rId3" cstate="print"/>
          <a:srcRect/>
          <a:stretch>
            <a:fillRect/>
          </a:stretch>
        </p:blipFill>
        <p:spPr bwMode="auto">
          <a:xfrm>
            <a:off x="5364088" y="1556792"/>
            <a:ext cx="1656184" cy="2002533"/>
          </a:xfrm>
          <a:prstGeom prst="rect">
            <a:avLst/>
          </a:prstGeom>
          <a:noFill/>
        </p:spPr>
      </p:pic>
      <p:pic>
        <p:nvPicPr>
          <p:cNvPr id="8198" name="Picture 6" descr="http://t0.gstatic.com/images?q=tbn:ANd9GcRx53YGb7264MhFOCrmkb1QV4vFDv4wIwMW6TRR7z4df8yz8smyBA"/>
          <p:cNvPicPr>
            <a:picLocks noChangeAspect="1" noChangeArrowheads="1"/>
          </p:cNvPicPr>
          <p:nvPr/>
        </p:nvPicPr>
        <p:blipFill>
          <a:blip r:embed="rId4" cstate="print"/>
          <a:srcRect/>
          <a:stretch>
            <a:fillRect/>
          </a:stretch>
        </p:blipFill>
        <p:spPr bwMode="auto">
          <a:xfrm>
            <a:off x="5436096" y="3717032"/>
            <a:ext cx="3240360" cy="266429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nodeType="clickEffect">
                                  <p:stCondLst>
                                    <p:cond delay="0"/>
                                  </p:stCondLst>
                                  <p:childTnLst>
                                    <p:set>
                                      <p:cBhvr>
                                        <p:cTn id="12" dur="1" fill="hold">
                                          <p:stCondLst>
                                            <p:cond delay="0"/>
                                          </p:stCondLst>
                                        </p:cTn>
                                        <p:tgtEl>
                                          <p:spTgt spid="8194"/>
                                        </p:tgtEl>
                                        <p:attrNameLst>
                                          <p:attrName>style.visibility</p:attrName>
                                        </p:attrNameLst>
                                      </p:cBhvr>
                                      <p:to>
                                        <p:strVal val="visible"/>
                                      </p:to>
                                    </p:set>
                                    <p:anim to="" calcmode="lin" valueType="num">
                                      <p:cBhvr>
                                        <p:cTn id="13" dur="1" fill="hold"/>
                                        <p:tgtEl>
                                          <p:spTgt spid="8194"/>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nodeType="clickEffect">
                                  <p:stCondLst>
                                    <p:cond delay="0"/>
                                  </p:stCondLst>
                                  <p:childTnLst>
                                    <p:set>
                                      <p:cBhvr>
                                        <p:cTn id="17" dur="1" fill="hold">
                                          <p:stCondLst>
                                            <p:cond delay="0"/>
                                          </p:stCondLst>
                                        </p:cTn>
                                        <p:tgtEl>
                                          <p:spTgt spid="8196"/>
                                        </p:tgtEl>
                                        <p:attrNameLst>
                                          <p:attrName>style.visibility</p:attrName>
                                        </p:attrNameLst>
                                      </p:cBhvr>
                                      <p:to>
                                        <p:strVal val="visible"/>
                                      </p:to>
                                    </p:set>
                                    <p:anim to="" calcmode="lin" valueType="num">
                                      <p:cBhvr>
                                        <p:cTn id="18" dur="1" fill="hold"/>
                                        <p:tgtEl>
                                          <p:spTgt spid="8196"/>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nodeType="clickEffect">
                                  <p:stCondLst>
                                    <p:cond delay="0"/>
                                  </p:stCondLst>
                                  <p:childTnLst>
                                    <p:set>
                                      <p:cBhvr>
                                        <p:cTn id="22" dur="1" fill="hold">
                                          <p:stCondLst>
                                            <p:cond delay="0"/>
                                          </p:stCondLst>
                                        </p:cTn>
                                        <p:tgtEl>
                                          <p:spTgt spid="8198"/>
                                        </p:tgtEl>
                                        <p:attrNameLst>
                                          <p:attrName>style.visibility</p:attrName>
                                        </p:attrNameLst>
                                      </p:cBhvr>
                                      <p:to>
                                        <p:strVal val="visible"/>
                                      </p:to>
                                    </p:set>
                                    <p:anim to="" calcmode="lin" valueType="num">
                                      <p:cBhvr>
                                        <p:cTn id="23" dur="1" fill="hold"/>
                                        <p:tgtEl>
                                          <p:spTgt spid="8198"/>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bg/>
                                          </p:spTgt>
                                        </p:tgtEl>
                                        <p:attrNameLst>
                                          <p:attrName>style.visibility</p:attrName>
                                        </p:attrNameLst>
                                      </p:cBhvr>
                                      <p:to>
                                        <p:strVal val="visible"/>
                                      </p:to>
                                    </p:set>
                                    <p:anim calcmode="lin" valueType="num">
                                      <p:cBhvr>
                                        <p:cTn id="28" dur="500" fill="hold"/>
                                        <p:tgtEl>
                                          <p:spTgt spid="3">
                                            <p:bg/>
                                          </p:spTgt>
                                        </p:tgtEl>
                                        <p:attrNameLst>
                                          <p:attrName>ppt_w</p:attrName>
                                        </p:attrNameLst>
                                      </p:cBhvr>
                                      <p:tavLst>
                                        <p:tav tm="0">
                                          <p:val>
                                            <p:fltVal val="0"/>
                                          </p:val>
                                        </p:tav>
                                        <p:tav tm="100000">
                                          <p:val>
                                            <p:strVal val="#ppt_w"/>
                                          </p:val>
                                        </p:tav>
                                      </p:tavLst>
                                    </p:anim>
                                    <p:anim calcmode="lin" valueType="num">
                                      <p:cBhvr>
                                        <p:cTn id="29" dur="500" fill="hold"/>
                                        <p:tgtEl>
                                          <p:spTgt spid="3">
                                            <p:bg/>
                                          </p:spTgt>
                                        </p:tgtEl>
                                        <p:attrNameLst>
                                          <p:attrName>ppt_h</p:attrName>
                                        </p:attrNameLst>
                                      </p:cBhvr>
                                      <p:tavLst>
                                        <p:tav tm="0">
                                          <p:val>
                                            <p:fltVal val="0"/>
                                          </p:val>
                                        </p:tav>
                                        <p:tav tm="100000">
                                          <p:val>
                                            <p:strVal val="#ppt_h"/>
                                          </p:val>
                                        </p:tav>
                                      </p:tavLst>
                                    </p:anim>
                                    <p:animEffect transition="in" filter="fade">
                                      <p:cBhvr>
                                        <p:cTn id="30" dur="500"/>
                                        <p:tgtEl>
                                          <p:spTgt spid="3">
                                            <p:bg/>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3">
                                            <p:txEl>
                                              <p:pRg st="0" end="0"/>
                                            </p:txEl>
                                          </p:spTgt>
                                        </p:tgtEl>
                                        <p:attrNameLst>
                                          <p:attrName>style.visibility</p:attrName>
                                        </p:attrNameLst>
                                      </p:cBhvr>
                                      <p:to>
                                        <p:strVal val="visible"/>
                                      </p:to>
                                    </p:set>
                                    <p:anim calcmode="lin" valueType="num">
                                      <p:cBhvr>
                                        <p:cTn id="35"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3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184576" cy="6120680"/>
          </a:xfrm>
          <a:solidFill>
            <a:srgbClr val="FFC000"/>
          </a:solidFill>
        </p:spPr>
        <p:txBody>
          <a:bodyPr>
            <a:normAutofit fontScale="92500" lnSpcReduction="20000"/>
          </a:bodyPr>
          <a:lstStyle/>
          <a:p>
            <a:pPr>
              <a:buNone/>
            </a:pPr>
            <a:r>
              <a:rPr lang="es-CO" dirty="0" smtClean="0"/>
              <a:t>    Los mensajes del primero y del segundo ángeles fueron dados en </a:t>
            </a:r>
            <a:r>
              <a:rPr lang="es-CO" dirty="0" smtClean="0">
                <a:solidFill>
                  <a:srgbClr val="FF0000"/>
                </a:solidFill>
              </a:rPr>
              <a:t>1843 y 1844</a:t>
            </a:r>
            <a:r>
              <a:rPr lang="es-CO" dirty="0" smtClean="0"/>
              <a:t>, y ahora estamos bajo la proclamación del tercero, pero todos ellos deben todavía proclamarse... </a:t>
            </a:r>
          </a:p>
          <a:p>
            <a:pPr>
              <a:buNone/>
            </a:pPr>
            <a:endParaRPr lang="es-CO" dirty="0" smtClean="0"/>
          </a:p>
          <a:p>
            <a:pPr>
              <a:buNone/>
            </a:pPr>
            <a:r>
              <a:rPr lang="es-CO" dirty="0" smtClean="0"/>
              <a:t>    Debemos dar al mundo estos mensajes en forma de publicaciones, en discursos, mostrando en la línea de la historia profética las cosas que han ocurrido y las que vendrán.-</a:t>
            </a:r>
            <a:r>
              <a:rPr lang="es-CO" dirty="0" smtClean="0">
                <a:solidFill>
                  <a:srgbClr val="FF0000"/>
                </a:solidFill>
              </a:rPr>
              <a:t>CW 26-27 (1896). </a:t>
            </a:r>
          </a:p>
          <a:p>
            <a:endParaRPr lang="es-CO" dirty="0"/>
          </a:p>
        </p:txBody>
      </p:sp>
      <p:pic>
        <p:nvPicPr>
          <p:cNvPr id="90114" name="Picture 2" descr="http://t0.gstatic.com/images?q=tbn:ANd9GcQQ9SjvOjpWd2tG4ScHbIGfqocpihPi9LVOr3IlmRwZcnUcK1qf"/>
          <p:cNvPicPr>
            <a:picLocks noChangeAspect="1" noChangeArrowheads="1"/>
          </p:cNvPicPr>
          <p:nvPr/>
        </p:nvPicPr>
        <p:blipFill>
          <a:blip r:embed="rId2" cstate="print"/>
          <a:srcRect/>
          <a:stretch>
            <a:fillRect/>
          </a:stretch>
        </p:blipFill>
        <p:spPr bwMode="auto">
          <a:xfrm>
            <a:off x="5436096" y="908720"/>
            <a:ext cx="3456384" cy="468052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90114"/>
                                        </p:tgtEl>
                                        <p:attrNameLst>
                                          <p:attrName>style.visibility</p:attrName>
                                        </p:attrNameLst>
                                      </p:cBhvr>
                                      <p:to>
                                        <p:strVal val="visible"/>
                                      </p:to>
                                    </p:set>
                                    <p:anim to="" calcmode="lin" valueType="num">
                                      <p:cBhvr>
                                        <p:cTn id="7" dur="1" fill="hold"/>
                                        <p:tgtEl>
                                          <p:spTgt spid="9011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5724128" cy="6858000"/>
          </a:xfrm>
          <a:solidFill>
            <a:schemeClr val="accent2">
              <a:lumMod val="20000"/>
              <a:lumOff val="80000"/>
            </a:schemeClr>
          </a:solidFill>
        </p:spPr>
        <p:txBody>
          <a:bodyPr>
            <a:normAutofit fontScale="92500" lnSpcReduction="20000"/>
          </a:bodyPr>
          <a:lstStyle/>
          <a:p>
            <a:pPr>
              <a:buNone/>
            </a:pPr>
            <a:r>
              <a:rPr lang="es-CO" dirty="0" smtClean="0"/>
              <a:t>    Debe hablarse la verdad pura en folletos y panfletos, (</a:t>
            </a:r>
            <a:r>
              <a:rPr lang="es-CO" dirty="0" smtClean="0">
                <a:solidFill>
                  <a:srgbClr val="0070C0"/>
                </a:solidFill>
              </a:rPr>
              <a:t>como dice </a:t>
            </a:r>
            <a:r>
              <a:rPr lang="es-CO" dirty="0" smtClean="0">
                <a:solidFill>
                  <a:srgbClr val="FF0000"/>
                </a:solidFill>
              </a:rPr>
              <a:t>Mat.5:18</a:t>
            </a:r>
            <a:r>
              <a:rPr lang="es-CO" dirty="0" smtClean="0">
                <a:solidFill>
                  <a:srgbClr val="0070C0"/>
                </a:solidFill>
              </a:rPr>
              <a:t>, sin quitarle ni una jota ni una tilde … de la ley)</a:t>
            </a:r>
            <a:r>
              <a:rPr lang="es-CO" dirty="0" smtClean="0"/>
              <a:t>, y éstos deben esparcirse como las hojas del otoño.</a:t>
            </a:r>
            <a:r>
              <a:rPr lang="es-CO" dirty="0" smtClean="0">
                <a:solidFill>
                  <a:srgbClr val="FF0000"/>
                </a:solidFill>
              </a:rPr>
              <a:t>-9T 230 (1897). </a:t>
            </a:r>
          </a:p>
          <a:p>
            <a:pPr>
              <a:buNone/>
            </a:pPr>
            <a:endParaRPr lang="es-CO" dirty="0" smtClean="0"/>
          </a:p>
          <a:p>
            <a:pPr>
              <a:buNone/>
            </a:pPr>
            <a:r>
              <a:rPr lang="es-CO" dirty="0" smtClean="0"/>
              <a:t>    Patriarcas y profetas, Daniel y Apocalipsis y El conflicto de los siglos son más necesarios ahora que nunca antes. </a:t>
            </a:r>
          </a:p>
          <a:p>
            <a:pPr>
              <a:buNone/>
            </a:pPr>
            <a:endParaRPr lang="es-CO" dirty="0" smtClean="0"/>
          </a:p>
          <a:p>
            <a:pPr>
              <a:buNone/>
            </a:pPr>
            <a:r>
              <a:rPr lang="es-CO" dirty="0" smtClean="0"/>
              <a:t>    Deben ser más ampliamente difundidos porque las verdades que destacan abrirán muchos ojos ciegos.-</a:t>
            </a:r>
            <a:r>
              <a:rPr lang="es-CO" dirty="0" smtClean="0">
                <a:solidFill>
                  <a:srgbClr val="FF0000"/>
                </a:solidFill>
              </a:rPr>
              <a:t>CE 171 (1905). </a:t>
            </a:r>
          </a:p>
          <a:p>
            <a:endParaRPr lang="es-CO" dirty="0"/>
          </a:p>
        </p:txBody>
      </p:sp>
      <p:pic>
        <p:nvPicPr>
          <p:cNvPr id="47106" name="Picture 2" descr="http://t3.gstatic.com/images?q=tbn:ANd9GcRka3L-N3tf-OGXGnYBQyNjHMXLTm2C5X-jSNbyk-9kCU391Ayc"/>
          <p:cNvPicPr>
            <a:picLocks noChangeAspect="1" noChangeArrowheads="1"/>
          </p:cNvPicPr>
          <p:nvPr/>
        </p:nvPicPr>
        <p:blipFill>
          <a:blip r:embed="rId2" cstate="print"/>
          <a:srcRect/>
          <a:stretch>
            <a:fillRect/>
          </a:stretch>
        </p:blipFill>
        <p:spPr bwMode="auto">
          <a:xfrm>
            <a:off x="6372200" y="332656"/>
            <a:ext cx="2304256" cy="2160240"/>
          </a:xfrm>
          <a:prstGeom prst="rect">
            <a:avLst/>
          </a:prstGeom>
          <a:noFill/>
        </p:spPr>
      </p:pic>
      <p:pic>
        <p:nvPicPr>
          <p:cNvPr id="47108" name="Picture 4" descr="http://t2.gstatic.com/images?q=tbn:ANd9GcQWQdoDEWYVLM3Xk45LihPXSxdez4mp713-giKymq6EHuXVnN7Ifg"/>
          <p:cNvPicPr>
            <a:picLocks noChangeAspect="1" noChangeArrowheads="1"/>
          </p:cNvPicPr>
          <p:nvPr/>
        </p:nvPicPr>
        <p:blipFill>
          <a:blip r:embed="rId3" cstate="print"/>
          <a:srcRect/>
          <a:stretch>
            <a:fillRect/>
          </a:stretch>
        </p:blipFill>
        <p:spPr bwMode="auto">
          <a:xfrm>
            <a:off x="5796136" y="2708921"/>
            <a:ext cx="1332359" cy="1368151"/>
          </a:xfrm>
          <a:prstGeom prst="rect">
            <a:avLst/>
          </a:prstGeom>
          <a:noFill/>
        </p:spPr>
      </p:pic>
      <p:pic>
        <p:nvPicPr>
          <p:cNvPr id="47110" name="Picture 6" descr="http://t2.gstatic.com/images?q=tbn:ANd9GcQA25q1d7YVwraxhs-NfPvo05AUfg8cWNDCWyV3I79vsZbnGCG0PQ"/>
          <p:cNvPicPr>
            <a:picLocks noChangeAspect="1" noChangeArrowheads="1"/>
          </p:cNvPicPr>
          <p:nvPr/>
        </p:nvPicPr>
        <p:blipFill>
          <a:blip r:embed="rId4" cstate="print"/>
          <a:srcRect/>
          <a:stretch>
            <a:fillRect/>
          </a:stretch>
        </p:blipFill>
        <p:spPr bwMode="auto">
          <a:xfrm>
            <a:off x="7452320" y="2780928"/>
            <a:ext cx="1453455" cy="1152128"/>
          </a:xfrm>
          <a:prstGeom prst="rect">
            <a:avLst/>
          </a:prstGeom>
          <a:noFill/>
        </p:spPr>
      </p:pic>
      <p:sp>
        <p:nvSpPr>
          <p:cNvPr id="47112" name="AutoShape 8" descr="data:image/jpg;base64,/9j/4AAQSkZJRgABAQAAAQABAAD/2wBDAAkGBwgHBgkIBwgKCgkLDRYPDQwMDRsUFRAWIB0iIiAdHx8kKDQsJCYxJx8fLT0tMTU3Ojo6Iys/RD84QzQ5Ojf/2wBDAQoKCg0MDRoPDxo3JR8lNzc3Nzc3Nzc3Nzc3Nzc3Nzc3Nzc3Nzc3Nzc3Nzc3Nzc3Nzc3Nzc3Nzc3Nzc3Nzc3Nzf/wAARCAChAHkDASIAAhEBAxEB/8QAHAAAAQUBAQEAAAAAAAAAAAAABAADBQYHAgEI/8QASBAAAgECBAMFBAcEBQsFAAAAAQIRAAMEEiExBUFRBhMiYXEHgZGhFCMyscHC8BUzVNFCRFJycxYkNTZTg5KTorLhJkVjdPH/xAAXAQEBAQEAAAAAAAAAAAAAAAAAAQID/8QAHhEBAQACAgMBAQAAAAAAAAAAAAECETFBAxIhUTL/2gAMAwEAAhEDEQA/ANwJAEmq9xPtnwXAAhcQcXcBI7rCgOZHUyAPeRRXa641rs1j2RmU91BK7wTBj3GsSwdwnFI5Ih7ms1jLfEaknNazZ7e8KuyBh8YGUAsuRCV+DHrTp7ccJH2kxg/3BP3VnOIhOK31QgHuhtXLydJInpWvW/rO5+NI/wAu+Cc2xQ8vorn7hXQ7ccDO93Er/ewl0flrLSDJh8qgSSeVEq7ovhMetNX9S5T8aavbPgLf1xx/ew9wflpwdr+AH/3BR623H4VljM0RJpZ30Bb501U9o1Ze1fAW24ph/eYr0dquz5Mftrh4PniFH41lU3AYBIpq5duAiGPxpZT2jXF7Udn2MLxzhpPlikP40/b45wm5+74ngn/u31P41jJd2AiaaZ2BOaCfSmqu43Jcfg3+zirB9Lq/zp5LiPqjK3oZrBTB+1btn1Apl7duZVERtwyCCPhT6bj6CmvaoHsk4hjMVguJYbH4q7iGw95TbN1sxVGXadzqp3q/0VDdsP8AVrH/AOH+IrCeFNmKAySrfCt27YDN2a4gJj6rf3isN4OkHOSYzHbnrH3AVm8r0nMWmbi97xN+6U7xtFcsBmRb05S32hAg+vKikTNxS4W1i0Pwpy9aDXUCmS2mRhIfy9f1rW+nPaQxvD+HYfDYXEnC4l0xFoFwtweETGvh1ifmaj7XDrL8K4liu9ZmwiBFUrGbxaEmemsedWTitviFjh3CUwdvFqRhwrqmbU6aN0PSedR9jB3bXB+MrdV8x7oPpqfEQSfOCJ9K4S5SculktQGC4fcx+ONlDlQZ2uO2yoCCT8AadxWEwowjYnA4i64tNluh7YVkza5hqfQDeSKM7Nuj4nH4ZlPf4nA3bSKREsxJA8idPlTfA+H3mx2HPELfcWLmIS2QxI70kkxEf/k+layysu98JJ8RHWWMGFhTqOiDz6n1100IwmHuYvEGwkFgpZj/AEbYAkknmf1HW08Pto+M4TcuIpv3jiLd1WtRKKfDpy+/QdKbwrkX8BiBasI93A4guEtgfZDQAsQIGnnWcvNdfITCb+oLGcPfCYe5fe4jKjoiqkksWEjT05VGYhTbud1dGS5MFGEEHpFTuAZW4ReIRZbH2syiH3B3Gw9NhFOcWwdrCX/82w1t2xWKxFt0VZYwYUBv6MTP/iszzZY31y+teks3FavHu7du4zQLilkXmwBI+8Gm5zqG5TtVmxGCbiDcLsDC2UsdzZ725lAZFLkQI6z8TUdjsFYSxZvogRne4hUExCkQYO2+preHmlsl5TLx6m4tfso/fcXjbLYO3+JWh1n/ALLR9dxQjmtkfN/51oFdmZwiu06o/AMalwkI1uGIEkAmsRwShPChGUMTlIM79ZrbO1hjs5jzMfVH76xbBKDiFCsZLDQ+tcs/6jpjv1qw2EL8TvNEAWx94p+4uV1Iz6GPCoI+G/wpu2COJYkdEXQD0p6/rc8QsxMBnGvurtHI2b+JDC3bxF5AW5OfXY7fMU8huW7Rtq7gE+LxE5us0xaGW9EQGmIUrPuJ/CimyqoJkADemozaiLq3rd7Frhx9Y+TKQYKiN+VJu/xiP32Ju3blnVDcYlhB3B8su3UCnTirV3GpdtzljumLDdTqD8d+lMi8yYyw9pYa4bltVcRnk5teYj3700S0ZgXv4h7uKuYzELdS2AzoxZxJClZBBiegA0570c6cRsYfvF4o6W7albSBsoy5VYQuadiNJNRuCe7hsRfSxcZTngZG1jpuNOelTeKtPbzIuJvLbKM5DsRmOZVMggf2tfdqa4+SfXTFB4DG45AuGsXrxV7gIEBVUk7wdd/WiT9Lv3Lne4wjPc7ssZ8TkRy29aLucO7os9vvF7uSCY1ZSvvH2p1+NdFb7KW+kuLhVGYi34YJEERrIzchO/Ss5+vOOjHfaLxFrE28CjtfJQHKoEkrqdM3LUTE+dR+Iu3LzTcaYmBAAE6nQcyd6l8ely2q2Q5a0QCNtY8wTI356eVRLoZ8h5V08eM1uxnPL7pcPZcGF3ic7Raj/qq/1RPZmsXOInkRb/NV7razhEdrjHZviBP+yP31ifCGAxNtt/EK2ntl/qxxDWPqok+orFOCqRi0EyJEHlvXO/03P5WyxD8TxZJM5U+4URiQSSA8FjChVlmI9dh+tKZw3+l8fpplTYeQqQuhyGQFlWZZgdfQDr511c6jBZZdtwwEJrr0k/aPyHOm+I3z9Au5zDGAsCQ0nb5H3etHG0IIKQFGqj+iu2X1J+6hbqPiWYK2U6kFeZ3P4CiaAm1h7WIYE5gttk8AEuZBG2xkc+lc27ly5jMKbNs3Hw6E3CdAzsD1PkIp64txVu5Ve5cKyxRBCmNI0G330RgQlxLxtL4i2bURmWSNfn8qLx9N20uqXd3VnuHMQoJUR0B3gnXYiK9vYtmEv4rcRnBJX3jcenlRr4cywZy2uvmOR9RprQTYRgWeYuA6OBo394c/1EVdMbd28XiNHTEXBCwpW4dB5V1391gAzsVBzAFjoevrTCWgksEAZtWK7E05EEaH4bVLjPw3XN9muHM5LNzLGSaHuCNBAom4isZIpi4kMNRFBb/Zz9rHjyt/mq7VS/Z3/XyP/j/NV0qOk4QXbh1t9leIM4lRbEiY5isS4JcZristwkMRljatm9oknsbxJVMFrYHxIrFuDBUNsKNAwiudm8m5fi84P/S2N0M5UBHxqVYwjxqZ3b0NR2AI/a2NJGjJbMD0NSL5e7aUY8gB91dIwEgZpkkKczH+03IfryoK2SlsqTFwAjQzrHiPU86PuBUtugY5kXO55FtY/n8KCtvbUKxtyCNCLpWB08zPzFVI5uteXC2rfiVX0YBY0Pmd+dNYIMMQGJP2ip16hjHxAonIgDKuGtAhiMynLtMcusfGmodXZbM5yyMoI3AMH4g07XmJAkBCI6b60xdC8946U9mW4ltgwKsNPMU06giJg1rbkCZCFJmaSaHSiCvp8aZdCHzHY8qlVy3qPQUNfIUydqIIknemL6yR0BrJFv8AZ0ZGPI2i3+arpVO9ni5Vx+kfu/zVcakdYrntBj/JPHztlH31i3Ax3iZ2UrroDWy+0lsvYziUblAB6zWP8F/or61O16XbhxB4ljBzCWtI8m/nUozhLbF5AQamKi+DqP2rxAgTDWxudIBqYeyrrqphSCNelaZBX1NuwgdSWdg1zL1GsfID4UDigO6uqVAOjEgbGD/KpN7bYm6+UxkBVWImD1j9bUBft3sty0qSq6MWgR7id4nrQhth9HkuxLlSzzynXb4e4nzry2ypdVyxyoZbSIB57aidfdXbo9xrzXyFu2zmKOoYEeoA05cqfuYc4W2HLST4bhG0co9NvcKlWa4eo4XEPZGin6xdRBB3+etJkB1aOnLWmBa8JZLkgEhT/Z9K9wj3G71Ljd4VYBWIEx5wPKrKzlhqbe3FIBMihrzQIYiZ0FGXYy9KFvICQREbVWDIYawfdTTkR50RkhR1plwCCRNBb/Z+TkxoOw7v81XCqd7Pv6//ALv89XGsx1ipe1NsvYrHeeUfOsl7Ow4s6bgTWqe1tyvY68o3e4q/I/yrK+zikXLKg81AI9ana9L7w5D+0MeV2bu2M9Yb+VSd0lbJKA5oJEAGozhJIxfEAQGOZAJ3iD/MVLBwVAkTyWeXpWmTFk28LbVbjAMZLCSfj6daj+MO4uE2nOXugxgypEmfI70fxIXrSd9Y1YDxrMEr5E6TQV3ue4L2CzJcssFBU7gzqD6c6BviLi5fcB2WCEEcwDJ/E+4V2+Oe7dCkPZD6BQYykifFpy12jahSFIJXKCyyuxnwnX1mPnXlv6u7mSc2YbjeQNT8Br08qGjrh7t0hBOsFs+pIJ1MbU/h0Nu2wj63NNwHc/8AihBfLW2FwuAVAARdF013gczXb4y21u3cIIuqYCmSWGgOvMR86JlvWhFwE8wNJoZx4iSB8KTzdXNa7+4J1e065W8hmOg9KYa48lTfw3eHe2x8Wuw3/CqzomJnxHSNK4IBXXkK6s3hiLSXVBg6HXmNCPjXN0NFEW32f628Y3Xux/3Vb6qHs+1sY0gaF1/GrfUdIontib/0oizviV/7WrN+zilsXhkSJN1B8xWie2NmHZ7DKkScSDr5A1QeyojiGEI/2ikeeorPa9LbwZs2Kx06ReVeuy1I4gNcyKAhYahmnw7T+hUZ2d34iS39aMVLZtJOY61pkMO9S2XtiIiRk1jqNPxpt7itdaJSAUYTMnY/LT9ayC5mYnYTBJG1c/RsMFvBUCG7qxQkNPOmjaHxAuIyyTbIhkGbxSeYpwWzdxFpbT3gG5sFGmg011G/Lzry9duRbS6HTIoyq4+yPj0IFNLh1/fPdVlZGyooJLbgqR51GhGIwF5XzIDcUAkuoAIjlE/dyoVL6WGtOncOGYgKWh0PQTtXoS9Zui3YF2yhBzfVtA23EEzv8OVdO127bui2Ml+wJTu0P1qa6QYP8jFVNig7N3bXY7owuW2SpBnmd99NIpq7btqxtraAtwYWJj1obNcvuVs4hb9seIsFCid4nWux9J3vizk3lXJYfICqy8CpZQW7dtUQEwAIA11/GmL2ssGPpyru8GRgWfUmN6HvMSu8k/fRF27AaYbFx/aXT3GrZVR9nxJw2LncMn3GrdUbjOfbSwPBcDbJENiCTPQKapHZhp4hhRMQ9Wv24MDheFWmMBrrz8BVS7Kqf2jhQJBDafCpFq38BtwvENhGKbWpPICdS2h6VH8GzLaxza64p5+Ao9XAA8ZJMyOlVmHZAnK2mp0pEtIOaBPWmblwloidd40r3MHIIJ9KqUicyMrgQw1U6gzyoa6k+EKoVQAbgcZ2AGk6dfOnzcDCZMETvQ9y1YuMzsqi5EZ4E7+lQgVrRNxrlm/i1bYqMpiPMyPnQ2LV7Nt37++cSuihrgYieoHL9cqNuYcQPoxCtoJ2zDTTShbIa1eul82VbZF0MJB5z0mD7xGtFc2sf3TW7QYfR2JgKJyA6jbl+GtSjmQcxkjUUFauYi3hkVkYuEHiBBGvWnB3mQLcILkawKJQuIhFnQ+dRty6FMCcuaTIo3HGQTseRBqJux4Z2nntRWiezps2DxbDYusfA1cKqHs4gcOxQHK8F/6RVvo0zj2xcKv4/C8Pv2lJt2XIYxOUnaqrwPDfQ+J2M9602jNAI6GtwKhhDAEdDQ93h+CvR3uEsORsWtgxQZ3wbMcJeOQib7Tp6UVEMfBr61ebPDsFZTJawllVmYCDeuzg8Md8Pa/4BRNKCQSIyNA6VwAyg7gcprQfoWF/h7X/AACl9Cwv8NZ/5YoaZ/4sm+wpsMQIPM9a0T6FhP4az/yxXhwWEG2Fsz/hihpnu2hn9RQ2Jwa3wT40ZlK500O0e+r7h+GBXuC5at5GkiVDR00I5V5+yWj95YmP4VN53+FKWaUqSTLAE9K4c5WPTyq8vwnNmC9woI/h16RS/ZOsThyP/rLQ0zXFgsGzHWKA7lVYuxJAEweYmtY/Y8LlZrDaRJwy13Z4YbTMUaypIIUjDqI86GkN7OLTpwa9ddSve4glQRGgAE1baFwti/bcm9fNwEQBlgCiqKVKlSoFSpUqBUqVKgVKlSoPOde0qVAqVKlQKlSpUCpUqVB//9k="/>
          <p:cNvSpPr>
            <a:spLocks noChangeAspect="1" noChangeArrowheads="1"/>
          </p:cNvSpPr>
          <p:nvPr/>
        </p:nvSpPr>
        <p:spPr bwMode="auto">
          <a:xfrm>
            <a:off x="63500" y="-614363"/>
            <a:ext cx="952500" cy="1266826"/>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47114" name="Picture 10" descr="http://t1.gstatic.com/images?q=tbn:ANd9GcRgSPyH2yBRDKoPVFg-GxYHQJTGFm7mvYOTjBi1jHv-xUpSVjlhLA"/>
          <p:cNvPicPr>
            <a:picLocks noChangeAspect="1" noChangeArrowheads="1"/>
          </p:cNvPicPr>
          <p:nvPr/>
        </p:nvPicPr>
        <p:blipFill>
          <a:blip r:embed="rId5" cstate="print"/>
          <a:srcRect/>
          <a:stretch>
            <a:fillRect/>
          </a:stretch>
        </p:blipFill>
        <p:spPr bwMode="auto">
          <a:xfrm>
            <a:off x="6660232" y="4149080"/>
            <a:ext cx="1296144" cy="1080120"/>
          </a:xfrm>
          <a:prstGeom prst="rect">
            <a:avLst/>
          </a:prstGeom>
          <a:noFill/>
        </p:spPr>
      </p:pic>
      <p:sp>
        <p:nvSpPr>
          <p:cNvPr id="9" name="8 Rectángulo"/>
          <p:cNvSpPr/>
          <p:nvPr/>
        </p:nvSpPr>
        <p:spPr>
          <a:xfrm>
            <a:off x="5868144" y="5445224"/>
            <a:ext cx="3096344" cy="1200329"/>
          </a:xfrm>
          <a:prstGeom prst="rect">
            <a:avLst/>
          </a:prstGeom>
          <a:solidFill>
            <a:srgbClr val="92D050"/>
          </a:solidFill>
        </p:spPr>
        <p:txBody>
          <a:bodyPr wrap="square">
            <a:spAutoFit/>
          </a:bodyPr>
          <a:lstStyle/>
          <a:p>
            <a:r>
              <a:rPr lang="es-CO" dirty="0" smtClean="0"/>
              <a:t>Mientras continúe el tiempo de gracia habrá oportunidad para que el colportor </a:t>
            </a:r>
          </a:p>
          <a:p>
            <a:r>
              <a:rPr lang="es-CO" dirty="0" smtClean="0"/>
              <a:t>trabaje.-</a:t>
            </a:r>
            <a:r>
              <a:rPr lang="es-CO" dirty="0" smtClean="0">
                <a:solidFill>
                  <a:srgbClr val="FF0000"/>
                </a:solidFill>
              </a:rPr>
              <a:t>6T 478 (1900).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710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4" presetClass="entr" presetSubtype="0" fill="hold" grpId="0" nodeType="clickEffect">
                                  <p:stCondLst>
                                    <p:cond delay="0"/>
                                  </p:stCondLst>
                                  <p:childTnLst>
                                    <p:set>
                                      <p:cBhvr>
                                        <p:cTn id="10" dur="1" fill="hold">
                                          <p:stCondLst>
                                            <p:cond delay="0"/>
                                          </p:stCondLst>
                                        </p:cTn>
                                        <p:tgtEl>
                                          <p:spTgt spid="3">
                                            <p:bg/>
                                          </p:spTgt>
                                        </p:tgtEl>
                                        <p:attrNameLst>
                                          <p:attrName>style.visibility</p:attrName>
                                        </p:attrNameLst>
                                      </p:cBhvr>
                                      <p:to>
                                        <p:strVal val="visible"/>
                                      </p:to>
                                    </p:set>
                                    <p:anim to="" calcmode="lin" valueType="num">
                                      <p:cBhvr>
                                        <p:cTn id="11" dur="1" fill="hold"/>
                                        <p:tgtEl>
                                          <p:spTgt spid="3">
                                            <p:bg/>
                                          </p:spTgt>
                                        </p:tgtEl>
                                        <p:attrNameLst>
                                          <p:attrName/>
                                        </p:attrNameLst>
                                      </p:cBhvr>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 to="" calcmode="lin" valueType="num">
                                      <p:cBhvr>
                                        <p:cTn id="16" dur="1" fill="hold"/>
                                        <p:tgtEl>
                                          <p:spTgt spid="3">
                                            <p:txEl>
                                              <p:pRg st="0" end="0"/>
                                            </p:txEl>
                                          </p:spTgt>
                                        </p:tgtEl>
                                        <p:attrNameLst>
                                          <p:attrName/>
                                        </p:attrNameLst>
                                      </p:cBhvr>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to="" calcmode="lin" valueType="num">
                                      <p:cBhvr>
                                        <p:cTn id="21" dur="1" fill="hold"/>
                                        <p:tgtEl>
                                          <p:spTgt spid="3">
                                            <p:txEl>
                                              <p:pRg st="2" end="2"/>
                                            </p:txEl>
                                          </p:spTgt>
                                        </p:tgtEl>
                                        <p:attrNameLst>
                                          <p:attrName/>
                                        </p:attrNameLst>
                                      </p:cBhvr>
                                    </p:anim>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nodeType="clickEffect">
                                  <p:stCondLst>
                                    <p:cond delay="0"/>
                                  </p:stCondLst>
                                  <p:childTnLst>
                                    <p:set>
                                      <p:cBhvr>
                                        <p:cTn id="25" dur="1" fill="hold">
                                          <p:stCondLst>
                                            <p:cond delay="0"/>
                                          </p:stCondLst>
                                        </p:cTn>
                                        <p:tgtEl>
                                          <p:spTgt spid="47108"/>
                                        </p:tgtEl>
                                        <p:attrNameLst>
                                          <p:attrName>style.visibility</p:attrName>
                                        </p:attrNameLst>
                                      </p:cBhvr>
                                      <p:to>
                                        <p:strVal val="visible"/>
                                      </p:to>
                                    </p:set>
                                    <p:anim to="" calcmode="lin" valueType="num">
                                      <p:cBhvr>
                                        <p:cTn id="26" dur="1" fill="hold"/>
                                        <p:tgtEl>
                                          <p:spTgt spid="47108"/>
                                        </p:tgtEl>
                                        <p:attrNameLst>
                                          <p:attrName/>
                                        </p:attrNameLst>
                                      </p:cBhvr>
                                    </p:anim>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nodeType="clickEffect">
                                  <p:stCondLst>
                                    <p:cond delay="0"/>
                                  </p:stCondLst>
                                  <p:childTnLst>
                                    <p:set>
                                      <p:cBhvr>
                                        <p:cTn id="30" dur="1" fill="hold">
                                          <p:stCondLst>
                                            <p:cond delay="0"/>
                                          </p:stCondLst>
                                        </p:cTn>
                                        <p:tgtEl>
                                          <p:spTgt spid="47110"/>
                                        </p:tgtEl>
                                        <p:attrNameLst>
                                          <p:attrName>style.visibility</p:attrName>
                                        </p:attrNameLst>
                                      </p:cBhvr>
                                      <p:to>
                                        <p:strVal val="visible"/>
                                      </p:to>
                                    </p:set>
                                    <p:anim to="" calcmode="lin" valueType="num">
                                      <p:cBhvr>
                                        <p:cTn id="31" dur="1" fill="hold"/>
                                        <p:tgtEl>
                                          <p:spTgt spid="47110"/>
                                        </p:tgtEl>
                                        <p:attrNameLst>
                                          <p:attrName/>
                                        </p:attrNameLst>
                                      </p:cBhvr>
                                    </p:anim>
                                  </p:childTnLst>
                                </p:cTn>
                              </p:par>
                            </p:childTnLst>
                          </p:cTn>
                        </p:par>
                      </p:childTnLst>
                    </p:cTn>
                  </p:par>
                  <p:par>
                    <p:cTn id="32" fill="hold">
                      <p:stCondLst>
                        <p:cond delay="indefinite"/>
                      </p:stCondLst>
                      <p:childTnLst>
                        <p:par>
                          <p:cTn id="33" fill="hold">
                            <p:stCondLst>
                              <p:cond delay="0"/>
                            </p:stCondLst>
                            <p:childTnLst>
                              <p:par>
                                <p:cTn id="34" presetID="43" presetClass="entr" presetSubtype="0" fill="hold" nodeType="clickEffect">
                                  <p:stCondLst>
                                    <p:cond delay="0"/>
                                  </p:stCondLst>
                                  <p:childTnLst>
                                    <p:set>
                                      <p:cBhvr>
                                        <p:cTn id="35" dur="1" fill="hold">
                                          <p:stCondLst>
                                            <p:cond delay="0"/>
                                          </p:stCondLst>
                                        </p:cTn>
                                        <p:tgtEl>
                                          <p:spTgt spid="47114"/>
                                        </p:tgtEl>
                                        <p:attrNameLst>
                                          <p:attrName>style.visibility</p:attrName>
                                        </p:attrNameLst>
                                      </p:cBhvr>
                                      <p:to>
                                        <p:strVal val="visible"/>
                                      </p:to>
                                    </p:set>
                                    <p:animEffect transition="in" filter="fade">
                                      <p:cBhvr>
                                        <p:cTn id="36" dur="100"/>
                                        <p:tgtEl>
                                          <p:spTgt spid="47114"/>
                                        </p:tgtEl>
                                      </p:cBhvr>
                                    </p:animEffect>
                                    <p:anim calcmode="lin" valueType="num">
                                      <p:cBhvr>
                                        <p:cTn id="37" dur="400" fill="hold"/>
                                        <p:tgtEl>
                                          <p:spTgt spid="47114"/>
                                        </p:tgtEl>
                                        <p:attrNameLst>
                                          <p:attrName>ppt_x</p:attrName>
                                        </p:attrNameLst>
                                      </p:cBhvr>
                                      <p:tavLst>
                                        <p:tav tm="0">
                                          <p:val>
                                            <p:strVal val="#ppt_x"/>
                                          </p:val>
                                        </p:tav>
                                        <p:tav tm="100000">
                                          <p:val>
                                            <p:strVal val="#ppt_x"/>
                                          </p:val>
                                        </p:tav>
                                      </p:tavLst>
                                    </p:anim>
                                    <p:anim calcmode="lin" valueType="num">
                                      <p:cBhvr>
                                        <p:cTn id="38" dur="400" fill="hold"/>
                                        <p:tgtEl>
                                          <p:spTgt spid="47114"/>
                                        </p:tgtEl>
                                        <p:attrNameLst>
                                          <p:attrName>ppt_y</p:attrName>
                                        </p:attrNameLst>
                                      </p:cBhvr>
                                      <p:tavLst>
                                        <p:tav tm="0">
                                          <p:val>
                                            <p:strVal val="#ppt_y+0.31"/>
                                          </p:val>
                                        </p:tav>
                                        <p:tav tm="100000">
                                          <p:val>
                                            <p:strVal val="#ppt_y+0.31"/>
                                          </p:val>
                                        </p:tav>
                                      </p:tavLst>
                                    </p:anim>
                                    <p:anim calcmode="lin" valueType="num">
                                      <p:cBhvr>
                                        <p:cTn id="39" dur="600" decel="50000" fill="hold">
                                          <p:stCondLst>
                                            <p:cond delay="400"/>
                                          </p:stCondLst>
                                        </p:cTn>
                                        <p:tgtEl>
                                          <p:spTgt spid="4711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0" dur="600" decel="50000" fill="hold">
                                          <p:stCondLst>
                                            <p:cond delay="400"/>
                                          </p:stCondLst>
                                        </p:cTn>
                                        <p:tgtEl>
                                          <p:spTgt spid="4711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4" presetClass="entr" presetSubtype="0" fill="hold" nodeType="clickEffect">
                                  <p:stCondLst>
                                    <p:cond delay="0"/>
                                  </p:stCondLst>
                                  <p:childTnLst>
                                    <p:set>
                                      <p:cBhvr>
                                        <p:cTn id="44" dur="1" fill="hold">
                                          <p:stCondLst>
                                            <p:cond delay="0"/>
                                          </p:stCondLst>
                                        </p:cTn>
                                        <p:tgtEl>
                                          <p:spTgt spid="3">
                                            <p:txEl>
                                              <p:pRg st="4" end="4"/>
                                            </p:txEl>
                                          </p:spTgt>
                                        </p:tgtEl>
                                        <p:attrNameLst>
                                          <p:attrName>style.visibility</p:attrName>
                                        </p:attrNameLst>
                                      </p:cBhvr>
                                      <p:to>
                                        <p:strVal val="visible"/>
                                      </p:to>
                                    </p:set>
                                    <p:anim to="" calcmode="lin" valueType="num">
                                      <p:cBhvr>
                                        <p:cTn id="45" dur="1" fill="hold"/>
                                        <p:tgtEl>
                                          <p:spTgt spid="3">
                                            <p:txEl>
                                              <p:pRg st="4" end="4"/>
                                            </p:txEl>
                                          </p:spTgt>
                                        </p:tgtEl>
                                        <p:attrNameLst>
                                          <p:attrName/>
                                        </p:attrNameLst>
                                      </p:cBhvr>
                                    </p:anim>
                                  </p:childTnLst>
                                </p:cTn>
                              </p:par>
                            </p:childTnLst>
                          </p:cTn>
                        </p:par>
                      </p:childTnLst>
                    </p:cTn>
                  </p:par>
                  <p:par>
                    <p:cTn id="46" fill="hold">
                      <p:stCondLst>
                        <p:cond delay="indefinite"/>
                      </p:stCondLst>
                      <p:childTnLst>
                        <p:par>
                          <p:cTn id="47" fill="hold">
                            <p:stCondLst>
                              <p:cond delay="0"/>
                            </p:stCondLst>
                            <p:childTnLst>
                              <p:par>
                                <p:cTn id="48" presetID="24" presetClass="entr" presetSubtype="0" fill="hold" grpId="0" nodeType="clickEffect">
                                  <p:stCondLst>
                                    <p:cond delay="0"/>
                                  </p:stCondLst>
                                  <p:childTnLst>
                                    <p:set>
                                      <p:cBhvr>
                                        <p:cTn id="49" dur="1" fill="hold">
                                          <p:stCondLst>
                                            <p:cond delay="0"/>
                                          </p:stCondLst>
                                        </p:cTn>
                                        <p:tgtEl>
                                          <p:spTgt spid="9"/>
                                        </p:tgtEl>
                                        <p:attrNameLst>
                                          <p:attrName>style.visibility</p:attrName>
                                        </p:attrNameLst>
                                      </p:cBhvr>
                                      <p:to>
                                        <p:strVal val="visible"/>
                                      </p:to>
                                    </p:set>
                                    <p:anim to="" calcmode="lin" valueType="num">
                                      <p:cBhvr>
                                        <p:cTn id="50" dur="1" fill="hold"/>
                                        <p:tgtEl>
                                          <p:spTgt spid="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9"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a:gradFill>
            <a:gsLst>
              <a:gs pos="9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2500" lnSpcReduction="20000"/>
          </a:bodyPr>
          <a:lstStyle/>
          <a:p>
            <a:pPr algn="ctr">
              <a:buNone/>
            </a:pPr>
            <a:r>
              <a:rPr lang="es-CO" dirty="0" smtClean="0"/>
              <a:t>   </a:t>
            </a:r>
            <a:r>
              <a:rPr lang="es-CO" dirty="0" smtClean="0">
                <a:solidFill>
                  <a:srgbClr val="FF0000"/>
                </a:solidFill>
              </a:rPr>
              <a:t> </a:t>
            </a:r>
            <a:r>
              <a:rPr lang="es-CO" dirty="0" smtClean="0">
                <a:solidFill>
                  <a:srgbClr val="FF0000"/>
                </a:solidFill>
                <a:latin typeface="Algerian" pitchFamily="82" charset="0"/>
              </a:rPr>
              <a:t>Desconfiad de cuestiones laterales (</a:t>
            </a:r>
            <a:r>
              <a:rPr lang="es-ES" dirty="0" smtClean="0">
                <a:solidFill>
                  <a:srgbClr val="FF0000"/>
                </a:solidFill>
                <a:latin typeface="Algerian" pitchFamily="82" charset="0"/>
              </a:rPr>
              <a:t>que no son esenciales) </a:t>
            </a:r>
            <a:endParaRPr lang="es-CO" dirty="0" smtClean="0">
              <a:solidFill>
                <a:srgbClr val="FF0000"/>
              </a:solidFill>
              <a:latin typeface="Algerian" pitchFamily="82" charset="0"/>
            </a:endParaRPr>
          </a:p>
          <a:p>
            <a:endParaRPr lang="es-CO" dirty="0" smtClean="0"/>
          </a:p>
          <a:p>
            <a:pPr>
              <a:buNone/>
            </a:pPr>
            <a:r>
              <a:rPr lang="es-CO" dirty="0" smtClean="0"/>
              <a:t>    Dios no ha pasado por alto a su pueblo ni ha elegido a un hombre solitario aquí y otro allí como los únicos dignos de que se les confíe su verdad. </a:t>
            </a:r>
          </a:p>
          <a:p>
            <a:pPr>
              <a:buNone/>
            </a:pPr>
            <a:endParaRPr lang="es-CO" dirty="0" smtClean="0"/>
          </a:p>
          <a:p>
            <a:pPr>
              <a:buNone/>
            </a:pPr>
            <a:r>
              <a:rPr lang="es-CO" dirty="0" smtClean="0"/>
              <a:t>    No da a un hombre una nueva luz </a:t>
            </a:r>
            <a:r>
              <a:rPr lang="es-CO" u="sng" dirty="0" smtClean="0">
                <a:solidFill>
                  <a:srgbClr val="0070C0"/>
                </a:solidFill>
              </a:rPr>
              <a:t>contraria a la fe establecida del cuerpo</a:t>
            </a:r>
            <a:r>
              <a:rPr lang="es-CO" dirty="0" smtClean="0"/>
              <a:t>. En todas las reformas se han levantado hombres que aseveraban esto... Nadie debe tener confianza en sí mismo, como si Dios le hubiese dado una luz especial más que a sus hermanos...  </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8686800" cy="6525344"/>
          </a:xfrm>
        </p:spPr>
        <p:txBody>
          <a:bodyPr>
            <a:normAutofit fontScale="85000" lnSpcReduction="20000"/>
          </a:bodyPr>
          <a:lstStyle/>
          <a:p>
            <a:r>
              <a:rPr lang="es-CO" dirty="0" smtClean="0"/>
              <a:t>Se levantarán hombres y mujeres, profesando tener alguna nueva luz o alguna nueva revelación que tenderá a conmover la fe en los antiguos hitos. Sus doctrinas no soportarán la prueba de la Palabra de Dios, pero habrá almas que serán engañadas. Harán circular falsos informes, y algunos serán prendidos en esta trampa...</a:t>
            </a:r>
          </a:p>
          <a:p>
            <a:endParaRPr lang="es-CO" dirty="0" smtClean="0"/>
          </a:p>
          <a:p>
            <a:r>
              <a:rPr lang="es-CO" dirty="0" smtClean="0"/>
              <a:t> No podemos ejercer demasiado cuidado contra toda forma de error, </a:t>
            </a:r>
            <a:r>
              <a:rPr lang="es-CO" u="sng" dirty="0" smtClean="0">
                <a:solidFill>
                  <a:srgbClr val="0070C0"/>
                </a:solidFill>
              </a:rPr>
              <a:t>porque Satanás está tratando constantemente de apartar a los hombres de la verdad.</a:t>
            </a:r>
            <a:r>
              <a:rPr lang="es-CO" dirty="0" smtClean="0"/>
              <a:t>-</a:t>
            </a:r>
            <a:r>
              <a:rPr lang="es-CO" dirty="0" smtClean="0">
                <a:solidFill>
                  <a:srgbClr val="FF0000"/>
                </a:solidFill>
              </a:rPr>
              <a:t>2JT 105, 107 (escrito en 1885). </a:t>
            </a:r>
          </a:p>
          <a:p>
            <a:endParaRPr lang="es-CO" dirty="0" smtClean="0"/>
          </a:p>
          <a:p>
            <a:pPr algn="ctr">
              <a:buNone/>
            </a:pPr>
            <a:r>
              <a:rPr lang="es-CO" dirty="0" smtClean="0"/>
              <a:t>   </a:t>
            </a:r>
            <a:r>
              <a:rPr lang="es-CO" dirty="0" smtClean="0">
                <a:solidFill>
                  <a:srgbClr val="0070C0"/>
                </a:solidFill>
              </a:rPr>
              <a:t>En el año de 1914 surgió el movimiento Adventistas Movimiento de Reforma.</a:t>
            </a:r>
            <a:r>
              <a:rPr lang="es-CO" dirty="0" smtClean="0"/>
              <a:t> Como lo había pronosticado la sierva del Señor 29 años antes. Esto rompía la unidad de la iglesia que Jesús deseaba que fuera: “</a:t>
            </a:r>
            <a:r>
              <a:rPr lang="es-CO" b="1" dirty="0" smtClean="0"/>
              <a:t>que sean uno</a:t>
            </a:r>
            <a:r>
              <a:rPr lang="es-CO" dirty="0" smtClean="0"/>
              <a:t>” </a:t>
            </a:r>
            <a:r>
              <a:rPr lang="es-CO" dirty="0" smtClean="0">
                <a:solidFill>
                  <a:srgbClr val="FF0000"/>
                </a:solidFill>
              </a:rPr>
              <a:t>(Juan 17:22).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4.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8568952" cy="6264696"/>
          </a:xfrm>
          <a:solidFill>
            <a:schemeClr val="accent2">
              <a:lumMod val="20000"/>
              <a:lumOff val="80000"/>
            </a:schemeClr>
          </a:solidFill>
        </p:spPr>
        <p:txBody>
          <a:bodyPr>
            <a:normAutofit fontScale="92500" lnSpcReduction="10000"/>
          </a:bodyPr>
          <a:lstStyle/>
          <a:p>
            <a:pPr algn="ctr">
              <a:buNone/>
            </a:pPr>
            <a:endParaRPr lang="es-CO" dirty="0" smtClean="0"/>
          </a:p>
          <a:p>
            <a:pPr>
              <a:buNone/>
            </a:pPr>
            <a:r>
              <a:rPr lang="es-CO" sz="2600" b="1" dirty="0" smtClean="0">
                <a:solidFill>
                  <a:srgbClr val="FF0000"/>
                </a:solidFill>
              </a:rPr>
              <a:t>Iglesia Adventista del Séptimo día       Movimiento de Reforma</a:t>
            </a:r>
          </a:p>
          <a:p>
            <a:endParaRPr lang="es-CO" dirty="0" smtClean="0"/>
          </a:p>
          <a:p>
            <a:endParaRPr lang="es-CO" dirty="0" smtClean="0"/>
          </a:p>
          <a:p>
            <a:endParaRPr lang="es-CO" dirty="0" smtClean="0"/>
          </a:p>
          <a:p>
            <a:endParaRPr lang="es-CO" dirty="0" smtClean="0"/>
          </a:p>
          <a:p>
            <a:pPr>
              <a:buNone/>
            </a:pPr>
            <a:r>
              <a:rPr lang="es-CO" dirty="0" smtClean="0"/>
              <a:t>   </a:t>
            </a:r>
          </a:p>
          <a:p>
            <a:pPr>
              <a:buNone/>
            </a:pPr>
            <a:endParaRPr lang="es-CO" dirty="0" smtClean="0"/>
          </a:p>
          <a:p>
            <a:pPr algn="ctr">
              <a:buNone/>
            </a:pPr>
            <a:r>
              <a:rPr lang="es-CO" dirty="0" smtClean="0"/>
              <a:t>    Por supuesto que esta división fue ocasionada por la intervención de Satanás, quien no quiere que se cumplan los designios de Dios, esto con el único propósito de destruir la iglesia que “guarda los Mandamientos de Dios”. </a:t>
            </a:r>
            <a:endParaRPr lang="es-CO" dirty="0"/>
          </a:p>
        </p:txBody>
      </p:sp>
      <p:pic>
        <p:nvPicPr>
          <p:cNvPr id="92162" name="Picture 2" descr="http://t1.gstatic.com/images?q=tbn:ANd9GcR5ERdvCzyOoo4xpK_udlIYGzDHe7lsuefQb-xf7KUgOVFgMGg2"/>
          <p:cNvPicPr>
            <a:picLocks noChangeAspect="1" noChangeArrowheads="1"/>
          </p:cNvPicPr>
          <p:nvPr/>
        </p:nvPicPr>
        <p:blipFill>
          <a:blip r:embed="rId2" cstate="print"/>
          <a:srcRect/>
          <a:stretch>
            <a:fillRect/>
          </a:stretch>
        </p:blipFill>
        <p:spPr bwMode="auto">
          <a:xfrm>
            <a:off x="755576" y="1484784"/>
            <a:ext cx="3672408" cy="2808312"/>
          </a:xfrm>
          <a:prstGeom prst="rect">
            <a:avLst/>
          </a:prstGeom>
          <a:noFill/>
        </p:spPr>
      </p:pic>
      <p:pic>
        <p:nvPicPr>
          <p:cNvPr id="92164" name="Picture 4" descr="http://t0.gstatic.com/images?q=tbn:ANd9GcS9Pl9a8YwjtCO7T26o7S-z5HG2yb3uT_XJgoXn7GXT0FJcmHeZVA"/>
          <p:cNvPicPr>
            <a:picLocks noChangeAspect="1" noChangeArrowheads="1"/>
          </p:cNvPicPr>
          <p:nvPr/>
        </p:nvPicPr>
        <p:blipFill>
          <a:blip r:embed="rId3" cstate="print"/>
          <a:srcRect/>
          <a:stretch>
            <a:fillRect/>
          </a:stretch>
        </p:blipFill>
        <p:spPr bwMode="auto">
          <a:xfrm>
            <a:off x="4860032" y="1484784"/>
            <a:ext cx="3600400" cy="28083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92162"/>
                                        </p:tgtEl>
                                        <p:attrNameLst>
                                          <p:attrName>style.visibility</p:attrName>
                                        </p:attrNameLst>
                                      </p:cBhvr>
                                      <p:to>
                                        <p:strVal val="visible"/>
                                      </p:to>
                                    </p:set>
                                    <p:animEffect transition="in" filter="fade">
                                      <p:cBhvr>
                                        <p:cTn id="7" dur="100"/>
                                        <p:tgtEl>
                                          <p:spTgt spid="92162"/>
                                        </p:tgtEl>
                                      </p:cBhvr>
                                    </p:animEffect>
                                    <p:anim calcmode="lin" valueType="num">
                                      <p:cBhvr>
                                        <p:cTn id="8" dur="400" fill="hold"/>
                                        <p:tgtEl>
                                          <p:spTgt spid="92162"/>
                                        </p:tgtEl>
                                        <p:attrNameLst>
                                          <p:attrName>ppt_x</p:attrName>
                                        </p:attrNameLst>
                                      </p:cBhvr>
                                      <p:tavLst>
                                        <p:tav tm="0">
                                          <p:val>
                                            <p:strVal val="#ppt_x"/>
                                          </p:val>
                                        </p:tav>
                                        <p:tav tm="100000">
                                          <p:val>
                                            <p:strVal val="#ppt_x"/>
                                          </p:val>
                                        </p:tav>
                                      </p:tavLst>
                                    </p:anim>
                                    <p:anim calcmode="lin" valueType="num">
                                      <p:cBhvr>
                                        <p:cTn id="9" dur="400" fill="hold"/>
                                        <p:tgtEl>
                                          <p:spTgt spid="9216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9216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9216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nodeType="clickEffect">
                                  <p:stCondLst>
                                    <p:cond delay="0"/>
                                  </p:stCondLst>
                                  <p:childTnLst>
                                    <p:set>
                                      <p:cBhvr>
                                        <p:cTn id="15" dur="1" fill="hold">
                                          <p:stCondLst>
                                            <p:cond delay="0"/>
                                          </p:stCondLst>
                                        </p:cTn>
                                        <p:tgtEl>
                                          <p:spTgt spid="92164"/>
                                        </p:tgtEl>
                                        <p:attrNameLst>
                                          <p:attrName>style.visibility</p:attrName>
                                        </p:attrNameLst>
                                      </p:cBhvr>
                                      <p:to>
                                        <p:strVal val="visible"/>
                                      </p:to>
                                    </p:set>
                                    <p:animEffect transition="in" filter="fade">
                                      <p:cBhvr>
                                        <p:cTn id="16" dur="100"/>
                                        <p:tgtEl>
                                          <p:spTgt spid="92164"/>
                                        </p:tgtEl>
                                      </p:cBhvr>
                                    </p:animEffect>
                                    <p:anim calcmode="lin" valueType="num">
                                      <p:cBhvr>
                                        <p:cTn id="17" dur="400" fill="hold"/>
                                        <p:tgtEl>
                                          <p:spTgt spid="92164"/>
                                        </p:tgtEl>
                                        <p:attrNameLst>
                                          <p:attrName>ppt_x</p:attrName>
                                        </p:attrNameLst>
                                      </p:cBhvr>
                                      <p:tavLst>
                                        <p:tav tm="0">
                                          <p:val>
                                            <p:strVal val="#ppt_x"/>
                                          </p:val>
                                        </p:tav>
                                        <p:tav tm="100000">
                                          <p:val>
                                            <p:strVal val="#ppt_x"/>
                                          </p:val>
                                        </p:tav>
                                      </p:tavLst>
                                    </p:anim>
                                    <p:anim calcmode="lin" valueType="num">
                                      <p:cBhvr>
                                        <p:cTn id="18" dur="400" fill="hold"/>
                                        <p:tgtEl>
                                          <p:spTgt spid="92164"/>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9216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9216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00"/>
                                        <p:tgtEl>
                                          <p:spTgt spid="3">
                                            <p:txEl>
                                              <p:pRg st="1" end="1"/>
                                            </p:txEl>
                                          </p:spTgt>
                                        </p:tgtEl>
                                      </p:cBhvr>
                                    </p:animEffect>
                                    <p:anim calcmode="lin" valueType="num">
                                      <p:cBhvr>
                                        <p:cTn id="26"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nodeType="clickEffect">
                                  <p:stCondLst>
                                    <p:cond delay="0"/>
                                  </p:stCondLst>
                                  <p:childTnLst>
                                    <p:set>
                                      <p:cBhvr>
                                        <p:cTn id="33" dur="1" fill="hold">
                                          <p:stCondLst>
                                            <p:cond delay="0"/>
                                          </p:stCondLst>
                                        </p:cTn>
                                        <p:tgtEl>
                                          <p:spTgt spid="3">
                                            <p:txEl>
                                              <p:pRg st="8" end="8"/>
                                            </p:txEl>
                                          </p:spTgt>
                                        </p:tgtEl>
                                        <p:attrNameLst>
                                          <p:attrName>style.visibility</p:attrName>
                                        </p:attrNameLst>
                                      </p:cBhvr>
                                      <p:to>
                                        <p:strVal val="visible"/>
                                      </p:to>
                                    </p:set>
                                    <p:animEffect transition="in" filter="fade">
                                      <p:cBhvr>
                                        <p:cTn id="34" dur="100"/>
                                        <p:tgtEl>
                                          <p:spTgt spid="3">
                                            <p:txEl>
                                              <p:pRg st="8" end="8"/>
                                            </p:txEl>
                                          </p:spTgt>
                                        </p:tgtEl>
                                      </p:cBhvr>
                                    </p:animEffect>
                                    <p:anim calcmode="lin" valueType="num">
                                      <p:cBhvr>
                                        <p:cTn id="35" dur="4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8" end="8"/>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8" end="8"/>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8" end="8"/>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a:solidFill>
            <a:schemeClr val="accent2">
              <a:lumMod val="20000"/>
              <a:lumOff val="80000"/>
            </a:schemeClr>
          </a:solidFill>
        </p:spPr>
        <p:txBody>
          <a:bodyPr>
            <a:normAutofit fontScale="92500" lnSpcReduction="10000"/>
          </a:bodyPr>
          <a:lstStyle/>
          <a:p>
            <a:r>
              <a:rPr lang="es-CO" dirty="0" smtClean="0"/>
              <a:t>Debemos hacer que es esencial el estar unidos; no que vayamos a requerir a otros que acepten nuestras ideas, </a:t>
            </a:r>
            <a:r>
              <a:rPr lang="es-CO" dirty="0" smtClean="0">
                <a:solidFill>
                  <a:srgbClr val="0070C0"/>
                </a:solidFill>
              </a:rPr>
              <a:t>pero si todos están buscando la mansedumbre y la humildad de Cristo, tendrán la mente de Cristo. Entonces habrá unidad de espíritu</a:t>
            </a:r>
            <a:r>
              <a:rPr lang="es-CO" dirty="0" smtClean="0"/>
              <a:t>.-</a:t>
            </a:r>
            <a:r>
              <a:rPr lang="es-CO" dirty="0" smtClean="0">
                <a:solidFill>
                  <a:srgbClr val="FF0000"/>
                </a:solidFill>
              </a:rPr>
              <a:t>Carta 15, 1892. 94  </a:t>
            </a:r>
          </a:p>
          <a:p>
            <a:endParaRPr lang="es-CO" dirty="0" smtClean="0"/>
          </a:p>
          <a:p>
            <a:r>
              <a:rPr lang="es-CO" u="sng" dirty="0" smtClean="0">
                <a:solidFill>
                  <a:srgbClr val="0070C0"/>
                </a:solidFill>
              </a:rPr>
              <a:t>Yo ruego a los que aseveran creer la verdad, que anden en unidad con sus hermanos</a:t>
            </a:r>
            <a:r>
              <a:rPr lang="es-CO" dirty="0" smtClean="0"/>
              <a:t>. No tratéis de dar al mundo ocasión de decir que somos extremistas, que estamos desunidos, que el uno enseña una cosa, y otro otra. Evitemos las disensiones.-</a:t>
            </a:r>
            <a:r>
              <a:rPr lang="es-CO" dirty="0" smtClean="0">
                <a:solidFill>
                  <a:srgbClr val="FF0000"/>
                </a:solidFill>
              </a:rPr>
              <a:t>TM 57 (1893).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2">
              <a:lumMod val="20000"/>
              <a:lumOff val="80000"/>
            </a:schemeClr>
          </a:solidFill>
        </p:spPr>
        <p:txBody>
          <a:bodyPr>
            <a:normAutofit fontScale="90000"/>
          </a:bodyPr>
          <a:lstStyle/>
          <a:p>
            <a:r>
              <a:rPr lang="es-CO" dirty="0" smtClean="0"/>
              <a:t/>
            </a:r>
            <a:br>
              <a:rPr lang="es-CO" dirty="0" smtClean="0"/>
            </a:br>
            <a:r>
              <a:rPr lang="es-CO" b="1" dirty="0" smtClean="0">
                <a:latin typeface="Algerian" pitchFamily="82" charset="0"/>
              </a:rPr>
              <a:t>Cómo enfrentar las críticas </a:t>
            </a:r>
            <a:br>
              <a:rPr lang="es-CO" b="1" dirty="0" smtClean="0">
                <a:latin typeface="Algerian" pitchFamily="82" charset="0"/>
              </a:rPr>
            </a:br>
            <a:endParaRPr lang="es-CO" b="1" dirty="0">
              <a:latin typeface="Algerian" pitchFamily="82" charset="0"/>
            </a:endParaRPr>
          </a:p>
        </p:txBody>
      </p:sp>
      <p:sp>
        <p:nvSpPr>
          <p:cNvPr id="3" name="2 Marcador de contenido"/>
          <p:cNvSpPr>
            <a:spLocks noGrp="1"/>
          </p:cNvSpPr>
          <p:nvPr>
            <p:ph idx="1"/>
          </p:nvPr>
        </p:nvSpPr>
        <p:spPr>
          <a:xfrm>
            <a:off x="0" y="1600200"/>
            <a:ext cx="9144000" cy="5257800"/>
          </a:xfrm>
          <a:solidFill>
            <a:srgbClr val="FFC000"/>
          </a:solidFill>
        </p:spPr>
        <p:txBody>
          <a:bodyPr>
            <a:noAutofit/>
          </a:bodyPr>
          <a:lstStyle/>
          <a:p>
            <a:r>
              <a:rPr lang="es-CO" sz="2800" dirty="0" smtClean="0"/>
              <a:t>Aquellos que se han apartado de la fe vendrán a nuestras congregaciones para desviar nuestra atención de la obra que Dios quisiera que se hiciese. </a:t>
            </a:r>
            <a:r>
              <a:rPr lang="es-CO" sz="2800" dirty="0" smtClean="0">
                <a:solidFill>
                  <a:srgbClr val="0070C0"/>
                </a:solidFill>
              </a:rPr>
              <a:t>(Pondrán como norma el régimen alimenticio).</a:t>
            </a:r>
          </a:p>
          <a:p>
            <a:endParaRPr lang="es-CO" sz="2800" dirty="0" smtClean="0"/>
          </a:p>
          <a:p>
            <a:r>
              <a:rPr lang="es-CO" sz="2800" dirty="0" smtClean="0"/>
              <a:t>No podéis permitiros apartar vuestros oídos de la verdad a las fábulas. </a:t>
            </a:r>
            <a:r>
              <a:rPr lang="es-CO" sz="2800" dirty="0" smtClean="0">
                <a:solidFill>
                  <a:srgbClr val="0070C0"/>
                </a:solidFill>
              </a:rPr>
              <a:t>No dejéis de tratar de convertir a quien esté hablando palabras de reproche contra vuestra obra</a:t>
            </a:r>
            <a:r>
              <a:rPr lang="es-CO" sz="2800" dirty="0" smtClean="0"/>
              <a:t>, pero que se vea que </a:t>
            </a:r>
            <a:r>
              <a:rPr lang="es-CO" sz="2800" dirty="0" smtClean="0">
                <a:solidFill>
                  <a:srgbClr val="0070C0"/>
                </a:solidFill>
              </a:rPr>
              <a:t>estáis inspirados por el Espíritu de Jesucristo</a:t>
            </a:r>
            <a:r>
              <a:rPr lang="es-CO" sz="2800" dirty="0" smtClean="0"/>
              <a:t>, y los ángeles de Dios </a:t>
            </a:r>
            <a:r>
              <a:rPr lang="es-CO" sz="2800" dirty="0" smtClean="0">
                <a:solidFill>
                  <a:srgbClr val="0070C0"/>
                </a:solidFill>
              </a:rPr>
              <a:t>pondrán en vuestros labios palabras que llegarán a los corazones de los opositores.</a:t>
            </a:r>
            <a:r>
              <a:rPr lang="es-CO" sz="2800" dirty="0" smtClean="0"/>
              <a:t> </a:t>
            </a:r>
            <a:endParaRPr lang="es-CO" sz="2800" dirty="0" smtClean="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880319"/>
          </a:xfrm>
        </p:spPr>
        <p:txBody>
          <a:bodyPr>
            <a:normAutofit fontScale="92500"/>
          </a:bodyPr>
          <a:lstStyle/>
          <a:p>
            <a:pPr>
              <a:buNone/>
            </a:pPr>
            <a:r>
              <a:rPr lang="es-CO" dirty="0" smtClean="0"/>
              <a:t>    Si estos hombres persisten en imponer sus ideas, aquellos de la congregación que tienen una mente sensible comprenderán que vuestra norma es superior. </a:t>
            </a:r>
            <a:r>
              <a:rPr lang="es-CO" dirty="0" smtClean="0">
                <a:solidFill>
                  <a:srgbClr val="0070C0"/>
                </a:solidFill>
              </a:rPr>
              <a:t>Por lo tanto hablad de manera que se sepa que Jesucristo está hablando por vuestro intermedio</a:t>
            </a:r>
            <a:r>
              <a:rPr lang="es-CO" dirty="0" smtClean="0"/>
              <a:t>.-</a:t>
            </a:r>
            <a:r>
              <a:rPr lang="es-CO" dirty="0" smtClean="0">
                <a:solidFill>
                  <a:srgbClr val="FF0000"/>
                </a:solidFill>
              </a:rPr>
              <a:t>9T 148-149 (1909). </a:t>
            </a:r>
          </a:p>
          <a:p>
            <a:endParaRPr lang="es-CO" dirty="0"/>
          </a:p>
        </p:txBody>
      </p:sp>
      <p:sp>
        <p:nvSpPr>
          <p:cNvPr id="94210" name="AutoShape 2" descr="data:image/jpg;base64,/9j/4AAQSkZJRgABAQAAAQABAAD/2wCEAAkGBhQSERUUExQWFRUUGBYaGBgYGBYaFxgXFxgXGBcXFxgYHCYfFxkkHBUUHy8gIycpLCwsFx4xNTAqNSYrLCkBCQoKDgwOGg8PGiwkHyQpLCwsLCksKSosLCwsLCwsLCwsLCwsLCwpLCwsKSwsLCwsLCksLCwsLCksKSwpLCkpLP/AABEIAOAA4QMBIgACEQEDEQH/xAAcAAACAwEBAQEAAAAAAAAAAAAEBQIDBgEABwj/xAA8EAABAwIEAwUHAwQABgMAAAABAAIRAyEEEjFBBVFhBiJxgZETFDKhscHwQlLRI2Lh8QcVM3KCkhZDsv/EABsBAAIDAQEBAAAAAAAAAAAAAAECAAMEBQYH/8QAKhEAAgIBAwQCAgEFAQAAAAAAAAECEQMSITEEEyJBFFEFYXEyM0JSoSP/2gAMAwEAAhEDEQA/ANPXoQgH4cuMknoEUapEhAYvGQQu82c1JhNPDwJhSdUAEylVbizi2JURVcRGgne31S6h9DDKtadPNcpMJ1XMLQJvEiUV7Ez4aqc7k4VFWJxbKDC95ho338AEkqduWSS2k8tbq4lotpYbnoh+01V9Z76IECllIAmXEsLjAHQf5uFlqbQRc6yPDnZZMnUNSaj6NmPpU43L2fSOEcYp4kTTdcajcJhkXyfhuPfhazajfMaZhuPHrzX2bDuZVpsey4cAQRoQR+WWiGbUijLg0cC/I6dP5RDMLOoKOMNkjfy2/wBrrqoi1/ki8hVoKaeBGpuvVn/pyiD4qmpxcDxQPvLnAuuNenhdI8iLI4mGtw4Nswv4WjXUyFNuAbrM/miX4So0Xkk8hc/6UqvEjpf+EVktWR46dUGuxwZaB+fVUV8Yw/pJPWfXWyBGInb7qYJ5Ka99iaaW5x9a91D2gVhok6lVnDpZOXJIqBw1RyUfaqQYu5Vmc39GpRX2VmuenovGqVbkXPZjdMrl6A6W1lRcSoOaUS1in7NNFXsiuUmtwUU+q6QFf7BcfQTSg1uLDInsDyvK/wBj+XXknn9Fvj9jSvgwdDJOiX1eBiZe8knQD+TfyCT1OKYgPi8DfXbWfsp0uIOLwXNzuHjbSTHNaLMqGOB4FmfJaAxvObnltpv6JnW4KHOGmURIvJO5Im/016JbRxFao7RzW79AZ06qnEYytQI70sM6kkzrYn8uo2kWJNmgrYTugM8tLeKlgsJkZBuTqs1/8leWEBsTuDedJXWcYrFzWiXOcIDRJJJudBJ3sq3koZYmxH2nc6njyGj/AKwphl4uc1PXQGY16J2OxdOlTa+oAah+IAkt06/XoED2pw9XDvo16lKXMcHlrpsGuplx5GS5jd4JO609fHOxLKbqLqPs6sZS4uDu9IylumYQRE6grzv5Cc004bJ8s7HSpJJP0YrjvBWvpOFNoztuAPmAOcLnZHtqKLBRfmIBOWf0yZM2nUk35lHYzEZC5z3fCDANmAi0xve2pWc4BgPae0rPGYzoR+65JHXbzV/R5ZQg73+g9XCMmfQa/Gs3wHuwPG+sqh2OJtP1TXC0mVKYaaTS4DkRPgRB5fNQxfC6MDJmaTqHXAjrytsVevyCbp7HP7UKFD5JkrwcNHF2Xlr8tEXkykiEDiBcrqLEuTJPO1shrg8XSaO6HX3MenghKgDiXARcqjDWF1PPyTNRWwkZyluWtYpZghy4qYalc9PCLEk+WXZ13VVtcuhRTT5ZHF+kSeusZmMNBJ5AJnwbhAqgl8wLQLck3wvCmUpyzfYxMeQXN6v8nDC3CKtluPp3Pdsy7qRBgtIPKD9EywXBjmBqDu7gG/TT+U3qNBgFotpbTwXn1rLj5fymScaiqOlDpIpnX4OnlAa0ADwnxnWUrxnD2ADI0zOxJO6OZipsVMkBY8fUZcbtSZp7MeJITO4aQJJjmLE/4UMFw72lTKXR5SfJM8W8ai6DbAcHCxC6EPyGaSdyFfRY3HxQz/8AjdH+/wBV5R9+H7l5Z/m9R/syv4S+jGVMLHegkDkJvopUaFVuZwYBbVw08Lq+q8tktdlNtdLbFSbjHPaM8A8hK9s1Z5ePirshQ4o4A5ruGkcuZ80q4hXdVPIfL/aa5QBYfnivMoNJvt5fn+EkoWPDO0xTTowNFuuxPZ1oo+1eJe/NBggtbJHdd5TISPD4D2z2U2wC4xPIakx0ANvBfSMOzK3KBGWAB0GnyWDqWo1E24ZuSbMv/wAQOCtrYZrnjM6jmcAZhx9m9oBIFhmLHH/tXz6vwbEYTDOr4cF1GGE5wA6i/KzM4NdcOMuBIG8i0lfZsRSFSWuFriOYc0g/cJJX4Y44dlNxIfmp5iDAOQhodzIMNdE3gBcucrdNWjZDI48HwHFVKld0l7nl7oB70ONi7pIBkrV8CwoDjSEwAYEm8a2m3it/V7C03NhjWtMusLD4pBtpLO7pv0VVPsmWGm9oj9LwYn4iDfxTfITVadiSk2y/CUnVm03Ms9kUnyNBY5usC/qEVxDh3dLWm4nxcN/r8kw4RhvZOqMnVwIm092/39FziTAHzvt6BYslPdARksdRggaGBP3+nzS2oLkJ32nq5TTJsTmH/wCTH38kh9pfoV2cXVy7Ea5Bi6BZJty4PNeFw4oTEKp1S9lKnRnYplnyS3svXRYY7Nf9L/bg6QicJRc9waN9+Q5lDMoAX3TXgjz7QREReeXTqq+pz5NDkgQwY4eKCcBwEmp3z3QD8J15bSjcR2ZBEsMeIkfWU0pMg2KLDgF5t9blctTlRa0lsgHhfCxSaBN9ze58EW9TDVLIsksksj1AVIE92uvYnC8kYhq1ZTZbDqbvYWVsI7Ubeqg6m7f89ETUr3UDXhHUzYnIDqUHEQojBmUwZUCmXhTutDd1x4F3ua8mUDovKd6RO9I+f1KsmCrM0IIvgyVa2i5/ebcD0X0D5Efs8n8KcpcMvFU5Z+4n0mV0h8gZTpPkqmYQgZi0nfw6cyrKQcYDnZWxpab+OizT6qT2idHD+Oilci3DcUNKoyoP0EGOY0IPiCQvqOBxAfTa8SPaNa6DqA4AgGOi+TswzX1GtBOV7mg+BMH5FfW2U4HlHlosuWbkrY+XBHE0okc8XJ0sT0/wo12A3JAA1kxYSqarwImCDb1n6rF9tu0b2t92ZIlhNQkXew2aBeRN5kbRzWDFNt0JpsO4z28wuHq/9UF0XgOcAdLlo5R5gJpw/tPh6zJZUBzDNHlJ+xjqvzpxPEHMSDdxPpsgTMSBuNP5Wr4yX+Q1H6lxGLAq0wYirIH/AHAZm/RwQ1aoPauc7awG3JfPuynGKpwVE1XEupOEFx2Y/uB08ml1+QEr6F7vJe8wGSTmOmUSS7qIWHJH0BqjNdrc1X2bWguLi4tAGjWCC7wlwHksrSw7w4h0gi3T8haTH401Kjngup0g0MZEy5rXOkkAi3emSbE6LKvf7F4aHOc0mDN46gbHf1RwZNMtPo24p1DTQ1pUGhEjRRpssrCxdFNIWSciEIjDYgtd3dVXh6WZ4bzTf/lLWkETzud/uOizdV1mOC0SXKJDBbtjvCuP6tUTmQVKtoNFyrjYXlJbvYtcNw04kBR98CUtxV+8dVU/Efn0RUXwFYGx2MUCqMU8C6T0uIjOL/xKtxGInwVscbvcsjgpnX1l3NIQbnrjahBV2mtjZppbDCnSM7gKeUNVLMZDeqDq4wzrz+/8JFFsrUJN7jD2y8lHvRXk3bLOyZ/DcIDRLjmJg7+fzTHD0oFtOaR1+JERM3ImOU7dei63jD6gytpvy87Cd9T1jReu0S+jndzGvY3qY8CwB1MHp/KX1y5xu53qNFx3tHAS0SBe+/4Aoig+CYAA3nXnE66orDN+ifIwrlj7sfgs1ZoILgyXOJgkx8I5RJFl9FxDSRAtO/RZzsJw0NompHeeSJ6CLDpMrRPY924aFmy2nRhy5Fkla4BHUfaNezQaA8jEz6/fmvkf/EKtVoYs13iG4inAFzBYGNdtzg/+S+ncSwz6TnVKb3HTMzZ02JHI3kHmFgO2OGqY3BipDXe7Zi8//a4EgCA3uhoGcmbyzbfJhpZKYKfo+S4vElxlNez3DWumo+QGuEHYxeIiTt6pl2f4bhq+WlVc2nDiJMAuD/gdn/tkb6DrKe1OCMof0G/1YjUtPxZRfLZokjbfmtGfOo+Brw4t9TYTwfGh1Ou0gxLHi2x7umv6nLXDihqU6dLv3EOLicvcAnKCZInLewnSUv4TwSnRbmcczmgtNyGzIJAHQwO9ylLMXx+MQ6LNZTDB4mHHzsJXOll7iqIkoebYXx3ijaYLDa0i+8d023/N1l+HOdVrCoR3WmOk3/2uUaLsXiCxp7u7uTQfyy1uIwTKTGtYO6y95M3E+e/krMSWOSvkjlvRNrV0LvtJAVDq8eK7kZ4/bMzxZb2WwbgGDNO4/Psjq2MIMJThsTAJGu6jiccD+XK831OF5Mzfo9D0+LwTYyOP3B0Xfec8bQlAqoqlVtP0VEsCiaO1EOL1F1ZpGv50SyriLkgkT+RqhziovqrY9Ne6A4xQfiG5b6qH/Mx1S7EY8nwVDqhN1sh03juVuaXA9GNCm2vIkEJEMQeq97zZH4qD3ENhjr6nxQ1XGkzzQDa5UH1gSmXTKwPIg335y8gPbheV3xkV94THHFo5xfzUKnG6h0MafZDVqhc6wJ6Db0UBhyRMFdXWzgrEvoPw/FHC5MwrGcZqfuEE3B0S1mDdyP5oisPgjuleRr2OsKfo+p9nuM1amCYaJGZubPLSdzAHIgZfVaTDY2plbmbL4vFhPO+nONl8n7NcTdgq7Xy72cgVGi+YG0wdxqPCN19QxPEg+k006gIqTD23AAGonfQX56Ln9RNQubBPA4tRoz/HuKV6lUYdoALjcwHBjb98yQNiB8UnTQlJ+P8ACGtFOjTNZr3OyCox17gFxfJktEA27tgNDBYcNwIwrqmeo11Su/NJmTDQ2MziS428pRtF7HVC0Ae1aJdcF0PNiQPhkg8tAuVLqNUvEt7WlbifhvY/DYfvNpB9Qm73XIJmcgPdYL/pAN/IU4phZd1gcznAQCczjE+DQBOt08xVUjw5pfxFgqsLRmLte6JIMhwJIs3QGDyVeSbnLdjR/Qtr1qvsmlrLlpqOnuh0y8gSROob/pYStRquklj7mXOykCT1035rW1sI9pqVsTUc4mWsp58wmD3nFuugIE7mdkuzGplpMHxusLCTt9/VacFR43LnjVWxv2WxmGZTFMCox095z2tALhrJa4mJsNhbqnnEG5mwfKNwd5CQU+H5QGkEEWywZ3MfUpvw8EUyHR8RgSCQOR5X+qacUnaZiTWq0J61c8481SHdY+asr0GhzgRoT4a/5XaVFnKV0YpUduMZSopqVy3SbKh+KMgo14jRs+igQ/YNFrzfyEIpR+iSUlsmUe+nebovD8UMHNptaFEOK8WAiDCSWOMvQYuad2RqY4lUjEHkrDQHNdFIbFPGEY8IlTlyypSykamyIbQChVwoOuye0WvBsUHFDZe9pPJVVC1p/Pupe/gAf4+aavoz36k0TLm7uXM7FS7ifoq241s3Eo6GVPJDhMKzN5/NeVPvjOR9AvKaGJrj9oswlWScsSd4E266q12HaTJCz1TBVIhpcQZm6Ixba2TvAx/Efzoq2v2SOTx3iPC9pdbW351U3uETPhpfqszSp1i4d02gTBA/jQpnSoPJ8I9FHFfY8MjlxENdUBiw/PqnvBeNCgw0y2WG4g/CYiRbTQx08ln8PQJui205EBZ8jjw+C9Y1NVIdmvSxTGCpaHNc0uHdzNcDDtSASBeLc0zwGFpU5FNjaZdJdlAGadyRrbeUk4NTbTa5pu46TpoMzXD9thtO+yhTrNpvaAapAJc2mHEu7kBzX5iTAL7xYiLGIXHktE9EeDNmxfY74vUytmHGL2WYqOzHI52IeMsuZSAbTAcdatV4ho1kgjzhaB+MdUZ8D2SP1AiPoTvssd2gw+ZjmuNpGltOfPzlPGKctzLB0CY/FsL8jSyW/EGOdUE83VXa+ATPDYANph36nASdgDBA/N1iHYiHtAd3G5QGgAAxFzAgm2q+jYajNJhAkZG23MtFvzeFryeCVAzZHJUEf82cYZUaHlos4yHWE/FeRt5IbiVd5o5xDfDUDa5GqYUqOam46kD1EGft6oX3XNh2N6d30sPqqozVptGeDqVielQqPEkkxz/LaKRoVIzTA/hNffmMYL2M+cpXX4zGi3wyTm/FG+WSvYHVxFQHUhcbjXbmUNUx2Yk80L7zBW+MNtyvvtexk7FdVx1c80n9oZlWMrk93VN20L8ltjE4vqrGYtLDQeDob+KMpcLeZJMaR1Sy0R5LI5ZvgvdjOqg6uSiaHZ+oRmNp0mdAnPD+zG5MzpbRUSz4o+yxyytWzPtwbzso+5PkjKZ+2xWzHBWjvPJhvWG+Z/hZ3jXEMGzSo57rjK28nqSIA2SQ6pSdIpkopWxNUw5EhBV8VkMRJ3/2vYjHOfo0NHIT8yUPTAAM6nn91s1Mytr0S/5o79o9T/C8qs4/AF5LuLbPo44YymO+Q0bfnkrqz6BZALLa3Go1krPY3h9EZv68TaObt5J+gQOCNOmb9/XcZR10vsuWsGtatTv+Dd8iuUaFnDyTmFwN9vELtZjWCJuYnQ+CWU+0ZbLbAAGB9PBJ38XdNjqZnfqmhgyt0yz5kVwa/D4UFs2Hir8PQYBLjtJ0Eb/SFjTx98CbwZ5W8lS/iznNid5/PVO+jyydWTJ1y9G6bjaMscYiRN9bCfknGJ4SwPfkcWOfDtSbhrW6HQQ1fJmYiCHE6EH5r6HVxz3szskmO82Yc5uocHfugz5kLL1vT9iv2Z3meXdlWJbVFnEOA0KzPGasugyBBmdztFvuj6fF3tMFrnt62eB43BQGKf7wO6CANTuBuABuY16LNjTUtyUZHFk5rRra0f7X0bs1iC6k1jrEDuO5gfpPMj6QsJxigGvDQPhGh9FpuylfNSN9Hf8ArIGU/JwWzN5QsqmacFzHXGUmb7XtPgdPNeFqbRvoR+0jVQo8RcO5Ubm+hB0Kvp4YVBLHZSNnaGNQdxylYqaKqMXxOqRUc3YOKXPcm/HeGVadWo59NwaTIdEtg/3NkesJS4gr0uFx0KhnbK8pRFPDNiXFUvrNbdxAQtfic2YJHM2E+G6dv6YtpcjF+Hbs6ytwzaYIN77clnHvc7UqVIvA+Iqpyb2Yykk7SNccd3rZY5k/Poi3caZTbmqEH/t+Qk6lYNxcTq71P3Xn03O1J8SZ+qoliUi7vyNnjO3rAyKLM1Q7vb3W/O506JHR7Q4lrs/tngmNHQLdBbySyk0DS5UiDyRhghH0VSyylyxhxDjdWvHtHl0fmyEpAC8KLAAMxPgOq46sCrY44x4EbbJVMVyEKFN97qk1+WitZSLr2CYBf7Yfu+S6h/dv7guqEDKLwBcyJO8xPLqqw4yTc9dvzZZt1crorHmprAaZ1en+8T1N12mZPRZdtQhXU+IvboUe4LZqi0aKmphJiFnG8Qdrv+aIynxx8QY9FO4hrQ9ZhJgL6IaLRTpuJmGNaYMCQIkei+X8Nxhe5rdyQInWSFvq3EHUQBD6gFg1rQdNp+8rj/k5a9CRfjLa9V7R/Ty1W7gw1w5w9oIjxbPUpHxGjMn3ZzXcxUmd9GkdeSNp8axGYluDgExJqMb/AOw202nQKvEdoKlIHOxhF7Bx62ktElYNEoukt/5LUzJ8TwZaMxpGmJAmQR5wiOzeJLXgDcb6ESdeYuhu0Pab28NDMoBnUcuQEblH9muGEPpvcR8bQAOoN+mui6Ki44/IplJM2WFyVmZTY/odrlPI9FaysIioC1w/VNjEbg/X/SGvTdSa2owiQDIvBGsFNOFcZp4gZTIe0TBgEjfKTZ3h59Fl7brUuCtMr7d8QNPBS094uaAeUn52BXyz29R36yVt/wDiJWDaFOmLF1TMREfC0jTa5PosIyqQF0+j2x2K0Tggy4ohlRKquJJP0XWYyAtFijoVF0vCV4bGTqpVsQimMHteCrg0QlNGoWmVccVZNqRLD6VSLqFXFDnJ/NUkqYslepVDpOqGtAsbvryL6DRUh0+CGZSM3NuSJqPmwSuQyLKTVc+pFgqqDCVZVZCNshGQvKm68hZBTEKxrSrcik1qUiiiksXsqILVGEth0ophWMap+zU2MQsGg0fYjDTiA4/oBdtExAJnlM+S3mKxLQZ0DQet9APSVhOypINQybBo8dSBG5RlfEuNVoOje+7wGgPM/wArndRBzyb+kaEqRraFQFr3CGibeIF0FXFGLgunW580p4dxX2gfzB+skfdcr1ZBWTt0x1wK+LYWkT3fkruzuNiq1jjaZB6tggDrqlWMaQdd1ZwZpdWZE90lx8G6/Yea6EYeNNlTRva0GjEfhlDYWk0U8hHwwQdxzhez9zzb9V5jwqa9fsraoz/b8H+jNxDrnmNvR2qx+VbbtzS/psOsE/wPqsSCt+B/+aC90il1EKio2yKcUPWN1aVMgyoAracm+yhThGTzUTIRN1V7YSQZtqrKptbRDEN2uZ1QbAzhbAHXloPNEYajN9vz1U6BgGV7LF/ulZEXVracl6go3IgbrraJHVNY24VSxOoXnVEN7Ii69TIEk+X8plMhbK8qc3VeRshQ4QvNqQtDxPgAeC+gLallyR4cx0SEUTMQZ5RJnokuxnFxPNEqfkj8JwCo6c0UwP35h6AC6ZYbs8yZdULtLAZZ53M6JHKIyhL6EbX7ESvZrLU1OHM9mGtpsjn8TiertZ+wQjeBMduWm2lx11lNBpjyg+LJdnH5adQ/ut/6gmI2/wAKnjmMyUnR8VQxP9ok25SYR72ilRyCwsRJJMncW0udFmeLVZDRPP6BZVHXk1MeS0xoM7OcTbTY5zzqAOsifsQu1uOGq6GgjrN/PaPFZ7DNzPDYmToN/RazBcOY0ZsrhrZw5RIJte+hVs4Rg3L2VxbeyFlSdSbXjkeqcdlafxO5iPr9wSs3xXiPtakNmLAC3y/ytZ2do5aQjoPQb/NCarHb5DHeQ8qvinpr9QTKlT5oepVJtP4JP8o7hcF2sCLj+FldckmtwXtxSDsOTbbTobr5jUlphfTu0JzYdwcf7R1NwP5WIxXAi67DfqtXS/2xWnWwje9UVHp63s646uA9SlvE+HOpETvoR+WWimUuLW7B6VSNdVypjJVa6Kd0oh0OUM17WVjXwoOYNVCFrK5m6KbWGaENT1GnmiPdxIkjra3gpQbLKOIhvUKTcYNT4ISq8Cw/2qb2voduqlE1DM4kW5FDV3kHVUmiTIBv1PNTZibZTlMbxe24O6iVBsl7yV5d8l5NYxr8JiIcDLh1Eo9+JozmDRn/AHOAzevrulNRjWmM40+e8R9VJjZ0goOCe5rjMMrYk1HSTbqqn41rDBcfGw8yNYULw6dgZ9Fn8XiCWl175hMWNh/CGhIWc3dmopY031vub+g2U8PUcTAJJNtCconUwFmuCcTcHZXuOQyI5WMHUaaeEpuONmmXDKJbJgGCRca+Wngkm3B1FEi73Jcdc9p7rHFrd7W6lsz8lksRVkQdibb3TmpxwkdL2mdeXJD4ZgfUOYZmiSOu4CmNaV5ITJJso7PCKzXgiGyb72iPn8inHFuL1a4I+Fh1JtmO5aNY1QOKxmTVrbkCIiRuJG3UIxvEKJaC1rWyJIAA+gklDLzqSGxtVQkNJrHAi8a7a2stvwt39NoG4B9RKx+LotBlswdW6x4FNcDxYsyw0nLpePBSce5FUCOzNDmOZXP4ozDgPfUAOzdXO2Phrus1iOK1XaHKBpA+5SHHMe4kklx5pI4L/qBKVbmnxvH2V3NA2kjnJ11HL7qVKuQDCx2GYc2uWIutNgKuYQSCRuNCtCiorSgwafIUKhKGx3ChV1JBV2W8q1g+StodxTMTisKabi12oKjTA5p7xrAmoS4ax9As+acKqWzMrVMmA2VaykDuqKZA2uumpKFgtFpwp2C6GujQrtKnaYRtBgi+iKJViwtVrO7Bi/hITRpbpE+ihVaOSNA0gXtgbED0M+Nl4s5+tlf7qFWaTASCbocBqir2Tf3Lij7ELyFgsd1cLUiWw4f2kGIvcbK/C490jMADbYQfIc0RXpEXbr91ZgmHXIGncgfOwQ1mp4tLL31TkdI25RsR5JDiiCwNGuy03EsJ/RdlEHWfNZA04dzAPyUite4stgCi4gz+aK1uIJdJm8qylgi+qWggXvyjUpphuAdJB5K+1W5SI6xvDd9OaNpsLRqROsGPIphxCmyjDGDvR3idRNwPSPVKq1Xu9dvFJzwEHxVdznXMxZGYEDL4QfOCEIzCmxgxr5Lz2uNtB+WRrYnAW+qCYGm6KwzSUBSw6e4DAu8kvAVbZx1E/wAeC6cBIRj6OwUqZyj6qei1IEZwcG7gjKOEa0Q0R9f8oyjiB+0/yptxAzQQAeU3HrdENJAXsDCrrU4hNnAEnvRz/wAnzCqpUqTu6XsBkAXgmeU6jqjrUeRmrVCKqSLx/rdKuI8GcHHICZv1/wBrZY72NFggB8kjMIfcbWsEHw/H0ahy5iDe0HYf4U1Ke5ToS2bMM/Dua2S1w8QqVruKYtjpaWmNjaQfDdZKobkBBpFM0lwEYbTxPyVrsYdmiOupj6KhjrAdFypVETOn590jYyYfh8S4iSQ2/n80U2uCbpF7YnXp4q73iFLZLHjqo0+otCGrUWm5MHpCUmuSdVCvVcTGw/PNG2Cxn7u393zb/K8lPm71XkLRLNcK+eQHFu8j8g+C0vB6jXs1aXRq3TrY6LFPaA0QSSdeQ6I7gbnB0NdlFp108kkoWbdep0zYYlhyQGydljq3AazScrCRPw6G+muo6hbDMQ2Z11uue2tEz+fNGDcOAvFqM5wjgES94g3tO333TvD0xy016oiFc7CQ0HnvaFJNyCsUYo+d455L3udqSSfEm49UJRIe4Zvh5D83K3mL4PTeZLGydTH1QlThlBriBk56wLamP8J1kSRmeOvYnr45rmwWx009OiHpYVzzZvT85pxUq0v3Nj5Iap2hay1Ef+TvSw/lVJv0iNLlksHgRSM1GwdrfQJpTLXAGncH1HRZivxR5PxSSbz6W8lXTxLwZBIlXbXZFOuEa73N+wsPIeZhce5gHeLRHIjfoss/EPd8Tnu8ST9VFxk3nz+wQasPdkaCpxcNNgyLibk9DayXcWxLnAFwbH6YFx5pVnJROIe4tbPL8+QCKpcCW2QfiSR3iSvNqyL/AKdOip9nJA5x84VmWBCFgZB1YgLmGdBnddxFI5QeenlYqVOnIlEBbXu0xrCzjtVpRew5fYrO4hkFM+CuSOhy5qoBhU4hV0CzwC7EqJepTZEh4qIO5XNSpSoQ97RdUpXlBrP/2Q=="/>
          <p:cNvSpPr>
            <a:spLocks noChangeAspect="1" noChangeArrowheads="1"/>
          </p:cNvSpPr>
          <p:nvPr/>
        </p:nvSpPr>
        <p:spPr bwMode="auto">
          <a:xfrm>
            <a:off x="63500" y="-752475"/>
            <a:ext cx="1562100" cy="1552575"/>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94212" name="AutoShape 4" descr="data:image/jpg;base64,/9j/4AAQSkZJRgABAQAAAQABAAD/2wCEAAkGBhQSERUUExQWFRUUGBYaGBgYGBYaFxgXFxgXGBcXFxgYHCYfFxkkHBUUHy8gIycpLCwsFx4xNTAqNSYrLCkBCQoKDgwOGg8PGiwkHyQpLCwsLCksKSosLCwsLCwsLCwsLCwsLCwpLCwsKSwsLCwsLCksLCwsLCksKSwpLCkpLP/AABEIAOAA4QMBIgACEQEDEQH/xAAcAAACAwEBAQEAAAAAAAAAAAAEBQIDBgEABwj/xAA8EAABAwIEAwUHAwQABgMAAAABAAIRAyEEEjFBBVFhBiJxgZETFDKhscHwQlLRI2Lh8QcVM3KCkhZDsv/EABsBAAIDAQEBAAAAAAAAAAAAAAECAAMEBQYH/8QAKhEAAgIBAwQCAgEFAQAAAAAAAAECEQMSITEEEyJBFFEFYXEyM0JSoSP/2gAMAwEAAhEDEQA/ANPXoQgH4cuMknoEUapEhAYvGQQu82c1JhNPDwJhSdUAEylVbizi2JURVcRGgne31S6h9DDKtadPNcpMJ1XMLQJvEiUV7Ez4aqc7k4VFWJxbKDC95ho338AEkqduWSS2k8tbq4lotpYbnoh+01V9Z76IECllIAmXEsLjAHQf5uFlqbQRc6yPDnZZMnUNSaj6NmPpU43L2fSOEcYp4kTTdcajcJhkXyfhuPfhazajfMaZhuPHrzX2bDuZVpsey4cAQRoQR+WWiGbUijLg0cC/I6dP5RDMLOoKOMNkjfy2/wBrrqoi1/ki8hVoKaeBGpuvVn/pyiD4qmpxcDxQPvLnAuuNenhdI8iLI4mGtw4Nswv4WjXUyFNuAbrM/miX4So0Xkk8hc/6UqvEjpf+EVktWR46dUGuxwZaB+fVUV8Yw/pJPWfXWyBGInb7qYJ5Ka99iaaW5x9a91D2gVhok6lVnDpZOXJIqBw1RyUfaqQYu5Vmc39GpRX2VmuenovGqVbkXPZjdMrl6A6W1lRcSoOaUS1in7NNFXsiuUmtwUU+q6QFf7BcfQTSg1uLDInsDyvK/wBj+XXknn9Fvj9jSvgwdDJOiX1eBiZe8knQD+TfyCT1OKYgPi8DfXbWfsp0uIOLwXNzuHjbSTHNaLMqGOB4FmfJaAxvObnltpv6JnW4KHOGmURIvJO5Im/016JbRxFao7RzW79AZ06qnEYytQI70sM6kkzrYn8uo2kWJNmgrYTugM8tLeKlgsJkZBuTqs1/8leWEBsTuDedJXWcYrFzWiXOcIDRJJJudBJ3sq3koZYmxH2nc6njyGj/AKwphl4uc1PXQGY16J2OxdOlTa+oAah+IAkt06/XoED2pw9XDvo16lKXMcHlrpsGuplx5GS5jd4JO609fHOxLKbqLqPs6sZS4uDu9IylumYQRE6grzv5Cc004bJ8s7HSpJJP0YrjvBWvpOFNoztuAPmAOcLnZHtqKLBRfmIBOWf0yZM2nUk35lHYzEZC5z3fCDANmAi0xve2pWc4BgPae0rPGYzoR+65JHXbzV/R5ZQg73+g9XCMmfQa/Gs3wHuwPG+sqh2OJtP1TXC0mVKYaaTS4DkRPgRB5fNQxfC6MDJmaTqHXAjrytsVevyCbp7HP7UKFD5JkrwcNHF2Xlr8tEXkykiEDiBcrqLEuTJPO1shrg8XSaO6HX3MenghKgDiXARcqjDWF1PPyTNRWwkZyluWtYpZghy4qYalc9PCLEk+WXZ13VVtcuhRTT5ZHF+kSeusZmMNBJ5AJnwbhAqgl8wLQLck3wvCmUpyzfYxMeQXN6v8nDC3CKtluPp3Pdsy7qRBgtIPKD9EywXBjmBqDu7gG/TT+U3qNBgFotpbTwXn1rLj5fymScaiqOlDpIpnX4OnlAa0ADwnxnWUrxnD2ADI0zOxJO6OZipsVMkBY8fUZcbtSZp7MeJITO4aQJJjmLE/4UMFw72lTKXR5SfJM8W8ai6DbAcHCxC6EPyGaSdyFfRY3HxQz/8AjdH+/wBV5R9+H7l5Z/m9R/syv4S+jGVMLHegkDkJvopUaFVuZwYBbVw08Lq+q8tktdlNtdLbFSbjHPaM8A8hK9s1Z5ePirshQ4o4A5ruGkcuZ80q4hXdVPIfL/aa5QBYfnivMoNJvt5fn+EkoWPDO0xTTowNFuuxPZ1oo+1eJe/NBggtbJHdd5TISPD4D2z2U2wC4xPIakx0ANvBfSMOzK3KBGWAB0GnyWDqWo1E24ZuSbMv/wAQOCtrYZrnjM6jmcAZhx9m9oBIFhmLHH/tXz6vwbEYTDOr4cF1GGE5wA6i/KzM4NdcOMuBIG8i0lfZsRSFSWuFriOYc0g/cJJX4Y44dlNxIfmp5iDAOQhodzIMNdE3gBcucrdNWjZDI48HwHFVKld0l7nl7oB70ONi7pIBkrV8CwoDjSEwAYEm8a2m3it/V7C03NhjWtMusLD4pBtpLO7pv0VVPsmWGm9oj9LwYn4iDfxTfITVadiSk2y/CUnVm03Ms9kUnyNBY5usC/qEVxDh3dLWm4nxcN/r8kw4RhvZOqMnVwIm092/39FziTAHzvt6BYslPdARksdRggaGBP3+nzS2oLkJ32nq5TTJsTmH/wCTH38kh9pfoV2cXVy7Ea5Bi6BZJty4PNeFw4oTEKp1S9lKnRnYplnyS3svXRYY7Nf9L/bg6QicJRc9waN9+Q5lDMoAX3TXgjz7QREReeXTqq+pz5NDkgQwY4eKCcBwEmp3z3QD8J15bSjcR2ZBEsMeIkfWU0pMg2KLDgF5t9blctTlRa0lsgHhfCxSaBN9ze58EW9TDVLIsksksj1AVIE92uvYnC8kYhq1ZTZbDqbvYWVsI7Ubeqg6m7f89ETUr3UDXhHUzYnIDqUHEQojBmUwZUCmXhTutDd1x4F3ua8mUDovKd6RO9I+f1KsmCrM0IIvgyVa2i5/ebcD0X0D5Efs8n8KcpcMvFU5Z+4n0mV0h8gZTpPkqmYQgZi0nfw6cyrKQcYDnZWxpab+OizT6qT2idHD+Oilci3DcUNKoyoP0EGOY0IPiCQvqOBxAfTa8SPaNa6DqA4AgGOi+TswzX1GtBOV7mg+BMH5FfW2U4HlHlosuWbkrY+XBHE0okc8XJ0sT0/wo12A3JAA1kxYSqarwImCDb1n6rF9tu0b2t92ZIlhNQkXew2aBeRN5kbRzWDFNt0JpsO4z28wuHq/9UF0XgOcAdLlo5R5gJpw/tPh6zJZUBzDNHlJ+xjqvzpxPEHMSDdxPpsgTMSBuNP5Wr4yX+Q1H6lxGLAq0wYirIH/AHAZm/RwQ1aoPauc7awG3JfPuynGKpwVE1XEupOEFx2Y/uB08ml1+QEr6F7vJe8wGSTmOmUSS7qIWHJH0BqjNdrc1X2bWguLi4tAGjWCC7wlwHksrSw7w4h0gi3T8haTH401Kjngup0g0MZEy5rXOkkAi3emSbE6LKvf7F4aHOc0mDN46gbHf1RwZNMtPo24p1DTQ1pUGhEjRRpssrCxdFNIWSciEIjDYgtd3dVXh6WZ4bzTf/lLWkETzud/uOizdV1mOC0SXKJDBbtjvCuP6tUTmQVKtoNFyrjYXlJbvYtcNw04kBR98CUtxV+8dVU/Efn0RUXwFYGx2MUCqMU8C6T0uIjOL/xKtxGInwVscbvcsjgpnX1l3NIQbnrjahBV2mtjZppbDCnSM7gKeUNVLMZDeqDq4wzrz+/8JFFsrUJN7jD2y8lHvRXk3bLOyZ/DcIDRLjmJg7+fzTHD0oFtOaR1+JERM3ImOU7dei63jD6gytpvy87Cd9T1jReu0S+jndzGvY3qY8CwB1MHp/KX1y5xu53qNFx3tHAS0SBe+/4Aoig+CYAA3nXnE66orDN+ifIwrlj7sfgs1ZoILgyXOJgkx8I5RJFl9FxDSRAtO/RZzsJw0NompHeeSJ6CLDpMrRPY924aFmy2nRhy5Fkla4BHUfaNezQaA8jEz6/fmvkf/EKtVoYs13iG4inAFzBYGNdtzg/+S+ncSwz6TnVKb3HTMzZ02JHI3kHmFgO2OGqY3BipDXe7Zi8//a4EgCA3uhoGcmbyzbfJhpZKYKfo+S4vElxlNez3DWumo+QGuEHYxeIiTt6pl2f4bhq+WlVc2nDiJMAuD/gdn/tkb6DrKe1OCMof0G/1YjUtPxZRfLZokjbfmtGfOo+Brw4t9TYTwfGh1Ou0gxLHi2x7umv6nLXDihqU6dLv3EOLicvcAnKCZInLewnSUv4TwSnRbmcczmgtNyGzIJAHQwO9ylLMXx+MQ6LNZTDB4mHHzsJXOll7iqIkoebYXx3ijaYLDa0i+8d023/N1l+HOdVrCoR3WmOk3/2uUaLsXiCxp7u7uTQfyy1uIwTKTGtYO6y95M3E+e/krMSWOSvkjlvRNrV0LvtJAVDq8eK7kZ4/bMzxZb2WwbgGDNO4/Psjq2MIMJThsTAJGu6jiccD+XK831OF5Mzfo9D0+LwTYyOP3B0Xfec8bQlAqoqlVtP0VEsCiaO1EOL1F1ZpGv50SyriLkgkT+RqhziovqrY9Ne6A4xQfiG5b6qH/Mx1S7EY8nwVDqhN1sh03juVuaXA9GNCm2vIkEJEMQeq97zZH4qD3ENhjr6nxQ1XGkzzQDa5UH1gSmXTKwPIg335y8gPbheV3xkV94THHFo5xfzUKnG6h0MafZDVqhc6wJ6Db0UBhyRMFdXWzgrEvoPw/FHC5MwrGcZqfuEE3B0S1mDdyP5oisPgjuleRr2OsKfo+p9nuM1amCYaJGZubPLSdzAHIgZfVaTDY2plbmbL4vFhPO+nONl8n7NcTdgq7Xy72cgVGi+YG0wdxqPCN19QxPEg+k006gIqTD23AAGonfQX56Ln9RNQubBPA4tRoz/HuKV6lUYdoALjcwHBjb98yQNiB8UnTQlJ+P8ACGtFOjTNZr3OyCox17gFxfJktEA27tgNDBYcNwIwrqmeo11Su/NJmTDQ2MziS428pRtF7HVC0Ae1aJdcF0PNiQPhkg8tAuVLqNUvEt7WlbifhvY/DYfvNpB9Qm73XIJmcgPdYL/pAN/IU4phZd1gcznAQCczjE+DQBOt08xVUjw5pfxFgqsLRmLte6JIMhwJIs3QGDyVeSbnLdjR/Qtr1qvsmlrLlpqOnuh0y8gSROob/pYStRquklj7mXOykCT1035rW1sI9pqVsTUc4mWsp58wmD3nFuugIE7mdkuzGplpMHxusLCTt9/VacFR43LnjVWxv2WxmGZTFMCox095z2tALhrJa4mJsNhbqnnEG5mwfKNwd5CQU+H5QGkEEWywZ3MfUpvw8EUyHR8RgSCQOR5X+qacUnaZiTWq0J61c8481SHdY+asr0GhzgRoT4a/5XaVFnKV0YpUduMZSopqVy3SbKh+KMgo14jRs+igQ/YNFrzfyEIpR+iSUlsmUe+nebovD8UMHNptaFEOK8WAiDCSWOMvQYuad2RqY4lUjEHkrDQHNdFIbFPGEY8IlTlyypSykamyIbQChVwoOuye0WvBsUHFDZe9pPJVVC1p/Pupe/gAf4+aavoz36k0TLm7uXM7FS7ifoq241s3Eo6GVPJDhMKzN5/NeVPvjOR9AvKaGJrj9oswlWScsSd4E266q12HaTJCz1TBVIhpcQZm6Ixba2TvAx/Efzoq2v2SOTx3iPC9pdbW351U3uETPhpfqszSp1i4d02gTBA/jQpnSoPJ8I9FHFfY8MjlxENdUBiw/PqnvBeNCgw0y2WG4g/CYiRbTQx08ln8PQJui205EBZ8jjw+C9Y1NVIdmvSxTGCpaHNc0uHdzNcDDtSASBeLc0zwGFpU5FNjaZdJdlAGadyRrbeUk4NTbTa5pu46TpoMzXD9thtO+yhTrNpvaAapAJc2mHEu7kBzX5iTAL7xYiLGIXHktE9EeDNmxfY74vUytmHGL2WYqOzHI52IeMsuZSAbTAcdatV4ho1kgjzhaB+MdUZ8D2SP1AiPoTvssd2gw+ZjmuNpGltOfPzlPGKctzLB0CY/FsL8jSyW/EGOdUE83VXa+ATPDYANph36nASdgDBA/N1iHYiHtAd3G5QGgAAxFzAgm2q+jYajNJhAkZG23MtFvzeFryeCVAzZHJUEf82cYZUaHlos4yHWE/FeRt5IbiVd5o5xDfDUDa5GqYUqOam46kD1EGft6oX3XNh2N6d30sPqqozVptGeDqVielQqPEkkxz/LaKRoVIzTA/hNffmMYL2M+cpXX4zGi3wyTm/FG+WSvYHVxFQHUhcbjXbmUNUx2Yk80L7zBW+MNtyvvtexk7FdVx1c80n9oZlWMrk93VN20L8ltjE4vqrGYtLDQeDob+KMpcLeZJMaR1Sy0R5LI5ZvgvdjOqg6uSiaHZ+oRmNp0mdAnPD+zG5MzpbRUSz4o+yxyytWzPtwbzso+5PkjKZ+2xWzHBWjvPJhvWG+Z/hZ3jXEMGzSo57rjK28nqSIA2SQ6pSdIpkopWxNUw5EhBV8VkMRJ3/2vYjHOfo0NHIT8yUPTAAM6nn91s1Mytr0S/5o79o9T/C8qs4/AF5LuLbPo44YymO+Q0bfnkrqz6BZALLa3Go1krPY3h9EZv68TaObt5J+gQOCNOmb9/XcZR10vsuWsGtatTv+Dd8iuUaFnDyTmFwN9vELtZjWCJuYnQ+CWU+0ZbLbAAGB9PBJ38XdNjqZnfqmhgyt0yz5kVwa/D4UFs2Hir8PQYBLjtJ0Eb/SFjTx98CbwZ5W8lS/iznNid5/PVO+jyydWTJ1y9G6bjaMscYiRN9bCfknGJ4SwPfkcWOfDtSbhrW6HQQ1fJmYiCHE6EH5r6HVxz3szskmO82Yc5uocHfugz5kLL1vT9iv2Z3meXdlWJbVFnEOA0KzPGasugyBBmdztFvuj6fF3tMFrnt62eB43BQGKf7wO6CANTuBuABuY16LNjTUtyUZHFk5rRra0f7X0bs1iC6k1jrEDuO5gfpPMj6QsJxigGvDQPhGh9FpuylfNSN9Hf8ArIGU/JwWzN5QsqmacFzHXGUmb7XtPgdPNeFqbRvoR+0jVQo8RcO5Ubm+hB0Kvp4YVBLHZSNnaGNQdxylYqaKqMXxOqRUc3YOKXPcm/HeGVadWo59NwaTIdEtg/3NkesJS4gr0uFx0KhnbK8pRFPDNiXFUvrNbdxAQtfic2YJHM2E+G6dv6YtpcjF+Hbs6ytwzaYIN77clnHvc7UqVIvA+Iqpyb2Yykk7SNccd3rZY5k/Poi3caZTbmqEH/t+Qk6lYNxcTq71P3Xn03O1J8SZ+qoliUi7vyNnjO3rAyKLM1Q7vb3W/O506JHR7Q4lrs/tngmNHQLdBbySyk0DS5UiDyRhghH0VSyylyxhxDjdWvHtHl0fmyEpAC8KLAAMxPgOq46sCrY44x4EbbJVMVyEKFN97qk1+WitZSLr2CYBf7Yfu+S6h/dv7guqEDKLwBcyJO8xPLqqw4yTc9dvzZZt1crorHmprAaZ1en+8T1N12mZPRZdtQhXU+IvboUe4LZqi0aKmphJiFnG8Qdrv+aIynxx8QY9FO4hrQ9ZhJgL6IaLRTpuJmGNaYMCQIkei+X8Nxhe5rdyQInWSFvq3EHUQBD6gFg1rQdNp+8rj/k5a9CRfjLa9V7R/Ty1W7gw1w5w9oIjxbPUpHxGjMn3ZzXcxUmd9GkdeSNp8axGYluDgExJqMb/AOw202nQKvEdoKlIHOxhF7Bx62ktElYNEoukt/5LUzJ8TwZaMxpGmJAmQR5wiOzeJLXgDcb6ESdeYuhu0Pab28NDMoBnUcuQEblH9muGEPpvcR8bQAOoN+mui6Ki44/IplJM2WFyVmZTY/odrlPI9FaysIioC1w/VNjEbg/X/SGvTdSa2owiQDIvBGsFNOFcZp4gZTIe0TBgEjfKTZ3h59Fl7brUuCtMr7d8QNPBS094uaAeUn52BXyz29R36yVt/wDiJWDaFOmLF1TMREfC0jTa5PosIyqQF0+j2x2K0Tggy4ohlRKquJJP0XWYyAtFijoVF0vCV4bGTqpVsQimMHteCrg0QlNGoWmVccVZNqRLD6VSLqFXFDnJ/NUkqYslepVDpOqGtAsbvryL6DRUh0+CGZSM3NuSJqPmwSuQyLKTVc+pFgqqDCVZVZCNshGQvKm68hZBTEKxrSrcik1qUiiiksXsqILVGEth0ophWMap+zU2MQsGg0fYjDTiA4/oBdtExAJnlM+S3mKxLQZ0DQet9APSVhOypINQybBo8dSBG5RlfEuNVoOje+7wGgPM/wArndRBzyb+kaEqRraFQFr3CGibeIF0FXFGLgunW580p4dxX2gfzB+skfdcr1ZBWTt0x1wK+LYWkT3fkruzuNiq1jjaZB6tggDrqlWMaQdd1ZwZpdWZE90lx8G6/Yea6EYeNNlTRva0GjEfhlDYWk0U8hHwwQdxzhez9zzb9V5jwqa9fsraoz/b8H+jNxDrnmNvR2qx+VbbtzS/psOsE/wPqsSCt+B/+aC90il1EKio2yKcUPWN1aVMgyoAracm+yhThGTzUTIRN1V7YSQZtqrKptbRDEN2uZ1QbAzhbAHXloPNEYajN9vz1U6BgGV7LF/ulZEXVracl6go3IgbrraJHVNY24VSxOoXnVEN7Ii69TIEk+X8plMhbK8qc3VeRshQ4QvNqQtDxPgAeC+gLallyR4cx0SEUTMQZ5RJnokuxnFxPNEqfkj8JwCo6c0UwP35h6AC6ZYbs8yZdULtLAZZ53M6JHKIyhL6EbX7ESvZrLU1OHM9mGtpsjn8TiertZ+wQjeBMduWm2lx11lNBpjyg+LJdnH5adQ/ut/6gmI2/wAKnjmMyUnR8VQxP9ok25SYR72ilRyCwsRJJMncW0udFmeLVZDRPP6BZVHXk1MeS0xoM7OcTbTY5zzqAOsifsQu1uOGq6GgjrN/PaPFZ7DNzPDYmToN/RazBcOY0ZsrhrZw5RIJte+hVs4Rg3L2VxbeyFlSdSbXjkeqcdlafxO5iPr9wSs3xXiPtakNmLAC3y/ytZ2do5aQjoPQb/NCarHb5DHeQ8qvinpr9QTKlT5oepVJtP4JP8o7hcF2sCLj+FldckmtwXtxSDsOTbbTobr5jUlphfTu0JzYdwcf7R1NwP5WIxXAi67DfqtXS/2xWnWwje9UVHp63s646uA9SlvE+HOpETvoR+WWimUuLW7B6VSNdVypjJVa6Kd0oh0OUM17WVjXwoOYNVCFrK5m6KbWGaENT1GnmiPdxIkjra3gpQbLKOIhvUKTcYNT4ISq8Cw/2qb2voduqlE1DM4kW5FDV3kHVUmiTIBv1PNTZibZTlMbxe24O6iVBsl7yV5d8l5NYxr8JiIcDLh1Eo9+JozmDRn/AHOAzevrulNRjWmM40+e8R9VJjZ0goOCe5rjMMrYk1HSTbqqn41rDBcfGw8yNYULw6dgZ9Fn8XiCWl175hMWNh/CGhIWc3dmopY031vub+g2U8PUcTAJJNtCconUwFmuCcTcHZXuOQyI5WMHUaaeEpuONmmXDKJbJgGCRca+Wngkm3B1FEi73Jcdc9p7rHFrd7W6lsz8lksRVkQdibb3TmpxwkdL2mdeXJD4ZgfUOYZmiSOu4CmNaV5ITJJso7PCKzXgiGyb72iPn8inHFuL1a4I+Fh1JtmO5aNY1QOKxmTVrbkCIiRuJG3UIxvEKJaC1rWyJIAA+gklDLzqSGxtVQkNJrHAi8a7a2stvwt39NoG4B9RKx+LotBlswdW6x4FNcDxYsyw0nLpePBSce5FUCOzNDmOZXP4ozDgPfUAOzdXO2Phrus1iOK1XaHKBpA+5SHHMe4kklx5pI4L/qBKVbmnxvH2V3NA2kjnJ11HL7qVKuQDCx2GYc2uWIutNgKuYQSCRuNCtCiorSgwafIUKhKGx3ChV1JBV2W8q1g+StodxTMTisKabi12oKjTA5p7xrAmoS4ax9As+acKqWzMrVMmA2VaykDuqKZA2uumpKFgtFpwp2C6GujQrtKnaYRtBgi+iKJViwtVrO7Bi/hITRpbpE+ihVaOSNA0gXtgbED0M+Nl4s5+tlf7qFWaTASCbocBqir2Tf3Lij7ELyFgsd1cLUiWw4f2kGIvcbK/C490jMADbYQfIc0RXpEXbr91ZgmHXIGncgfOwQ1mp4tLL31TkdI25RsR5JDiiCwNGuy03EsJ/RdlEHWfNZA04dzAPyUite4stgCi4gz+aK1uIJdJm8qylgi+qWggXvyjUpphuAdJB5K+1W5SI6xvDd9OaNpsLRqROsGPIphxCmyjDGDvR3idRNwPSPVKq1Xu9dvFJzwEHxVdznXMxZGYEDL4QfOCEIzCmxgxr5Lz2uNtB+WRrYnAW+qCYGm6KwzSUBSw6e4DAu8kvAVbZx1E/wAeC6cBIRj6OwUqZyj6qei1IEZwcG7gjKOEa0Q0R9f8oyjiB+0/yptxAzQQAeU3HrdENJAXsDCrrU4hNnAEnvRz/wAnzCqpUqTu6XsBkAXgmeU6jqjrUeRmrVCKqSLx/rdKuI8GcHHICZv1/wBrZY72NFggB8kjMIfcbWsEHw/H0ahy5iDe0HYf4U1Ke5ToS2bMM/Dua2S1w8QqVruKYtjpaWmNjaQfDdZKobkBBpFM0lwEYbTxPyVrsYdmiOupj6KhjrAdFypVETOn590jYyYfh8S4iSQ2/n80U2uCbpF7YnXp4q73iFLZLHjqo0+otCGrUWm5MHpCUmuSdVCvVcTGw/PNG2Cxn7u393zb/K8lPm71XkLRLNcK+eQHFu8j8g+C0vB6jXs1aXRq3TrY6LFPaA0QSSdeQ6I7gbnB0NdlFp108kkoWbdep0zYYlhyQGydljq3AazScrCRPw6G+muo6hbDMQ2Z11uue2tEz+fNGDcOAvFqM5wjgES94g3tO333TvD0xy016oiFc7CQ0HnvaFJNyCsUYo+d455L3udqSSfEm49UJRIe4Zvh5D83K3mL4PTeZLGydTH1QlThlBriBk56wLamP8J1kSRmeOvYnr45rmwWx009OiHpYVzzZvT85pxUq0v3Nj5Iap2hay1Ef+TvSw/lVJv0iNLlksHgRSM1GwdrfQJpTLXAGncH1HRZivxR5PxSSbz6W8lXTxLwZBIlXbXZFOuEa73N+wsPIeZhce5gHeLRHIjfoss/EPd8Tnu8ST9VFxk3nz+wQasPdkaCpxcNNgyLibk9DayXcWxLnAFwbH6YFx5pVnJROIe4tbPL8+QCKpcCW2QfiSR3iSvNqyL/AKdOip9nJA5x84VmWBCFgZB1YgLmGdBnddxFI5QeenlYqVOnIlEBbXu0xrCzjtVpRew5fYrO4hkFM+CuSOhy5qoBhU4hV0CzwC7EqJepTZEh4qIO5XNSpSoQ97RdUpXlBrP/2Q=="/>
          <p:cNvSpPr>
            <a:spLocks noChangeAspect="1" noChangeArrowheads="1"/>
          </p:cNvSpPr>
          <p:nvPr/>
        </p:nvSpPr>
        <p:spPr bwMode="auto">
          <a:xfrm>
            <a:off x="63500" y="-1033463"/>
            <a:ext cx="2143125" cy="2133601"/>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94214" name="Picture 6" descr="http://t3.gstatic.com/images?q=tbn:ANd9GcQpG9wXQ58R23ZE-fxsxxYj_JrB3i5fgXdtr2hr1kG0dFmCow2X0w"/>
          <p:cNvPicPr>
            <a:picLocks noChangeAspect="1" noChangeArrowheads="1"/>
          </p:cNvPicPr>
          <p:nvPr/>
        </p:nvPicPr>
        <p:blipFill>
          <a:blip r:embed="rId2" cstate="print"/>
          <a:srcRect/>
          <a:stretch>
            <a:fillRect/>
          </a:stretch>
        </p:blipFill>
        <p:spPr bwMode="auto">
          <a:xfrm>
            <a:off x="683568" y="3284984"/>
            <a:ext cx="2952328" cy="3312368"/>
          </a:xfrm>
          <a:prstGeom prst="rect">
            <a:avLst/>
          </a:prstGeom>
          <a:noFill/>
        </p:spPr>
      </p:pic>
      <p:pic>
        <p:nvPicPr>
          <p:cNvPr id="94216" name="Picture 8" descr="http://t0.gstatic.com/images?q=tbn:ANd9GcRd_XKtEcyn0xJG_hQI_Vd37JYzCoF65n5c-njhAsBWu64HfTsbzg"/>
          <p:cNvPicPr>
            <a:picLocks noChangeAspect="1" noChangeArrowheads="1"/>
          </p:cNvPicPr>
          <p:nvPr/>
        </p:nvPicPr>
        <p:blipFill>
          <a:blip r:embed="rId3" cstate="print"/>
          <a:srcRect/>
          <a:stretch>
            <a:fillRect/>
          </a:stretch>
        </p:blipFill>
        <p:spPr bwMode="auto">
          <a:xfrm>
            <a:off x="5940152" y="3356992"/>
            <a:ext cx="2736304" cy="2952328"/>
          </a:xfrm>
          <a:prstGeom prst="rect">
            <a:avLst/>
          </a:prstGeom>
          <a:noFill/>
        </p:spPr>
      </p:pic>
      <p:sp>
        <p:nvSpPr>
          <p:cNvPr id="8" name="7 Rectángulo"/>
          <p:cNvSpPr/>
          <p:nvPr/>
        </p:nvSpPr>
        <p:spPr>
          <a:xfrm>
            <a:off x="3707904" y="3212976"/>
            <a:ext cx="2016224" cy="3416320"/>
          </a:xfrm>
          <a:prstGeom prst="rect">
            <a:avLst/>
          </a:prstGeom>
        </p:spPr>
        <p:txBody>
          <a:bodyPr wrap="square">
            <a:spAutoFit/>
          </a:bodyPr>
          <a:lstStyle/>
          <a:p>
            <a:pPr algn="ctr"/>
            <a:r>
              <a:rPr lang="es-CO" sz="2400" b="1" dirty="0" smtClean="0"/>
              <a:t>El mensaje central debe ser predicar a Cristo,</a:t>
            </a:r>
          </a:p>
          <a:p>
            <a:pPr algn="ctr"/>
            <a:endParaRPr lang="es-CO" sz="2400" b="1" dirty="0" smtClean="0"/>
          </a:p>
          <a:p>
            <a:pPr algn="ctr"/>
            <a:r>
              <a:rPr lang="es-CO" sz="2400" b="1" dirty="0" smtClean="0"/>
              <a:t> el régimen alimenticio es un  mensaje lateral.</a:t>
            </a:r>
            <a:endParaRPr lang="es-CO"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94214"/>
                                        </p:tgtEl>
                                        <p:attrNameLst>
                                          <p:attrName>style.visibility</p:attrName>
                                        </p:attrNameLst>
                                      </p:cBhvr>
                                      <p:to>
                                        <p:strVal val="visible"/>
                                      </p:to>
                                    </p:set>
                                    <p:animEffect transition="in" filter="fade">
                                      <p:cBhvr>
                                        <p:cTn id="12" dur="100"/>
                                        <p:tgtEl>
                                          <p:spTgt spid="94214"/>
                                        </p:tgtEl>
                                      </p:cBhvr>
                                    </p:animEffect>
                                    <p:anim calcmode="lin" valueType="num">
                                      <p:cBhvr>
                                        <p:cTn id="13" dur="400" fill="hold"/>
                                        <p:tgtEl>
                                          <p:spTgt spid="94214"/>
                                        </p:tgtEl>
                                        <p:attrNameLst>
                                          <p:attrName>ppt_x</p:attrName>
                                        </p:attrNameLst>
                                      </p:cBhvr>
                                      <p:tavLst>
                                        <p:tav tm="0">
                                          <p:val>
                                            <p:strVal val="#ppt_x"/>
                                          </p:val>
                                        </p:tav>
                                        <p:tav tm="100000">
                                          <p:val>
                                            <p:strVal val="#ppt_x"/>
                                          </p:val>
                                        </p:tav>
                                      </p:tavLst>
                                    </p:anim>
                                    <p:anim calcmode="lin" valueType="num">
                                      <p:cBhvr>
                                        <p:cTn id="14" dur="400" fill="hold"/>
                                        <p:tgtEl>
                                          <p:spTgt spid="94214"/>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9421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9421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nodeType="clickEffect">
                                  <p:stCondLst>
                                    <p:cond delay="0"/>
                                  </p:stCondLst>
                                  <p:childTnLst>
                                    <p:set>
                                      <p:cBhvr>
                                        <p:cTn id="20" dur="1" fill="hold">
                                          <p:stCondLst>
                                            <p:cond delay="0"/>
                                          </p:stCondLst>
                                        </p:cTn>
                                        <p:tgtEl>
                                          <p:spTgt spid="8">
                                            <p:txEl>
                                              <p:pRg st="0" end="0"/>
                                            </p:txEl>
                                          </p:spTgt>
                                        </p:tgtEl>
                                        <p:attrNameLst>
                                          <p:attrName>style.visibility</p:attrName>
                                        </p:attrNameLst>
                                      </p:cBhvr>
                                      <p:to>
                                        <p:strVal val="visible"/>
                                      </p:to>
                                    </p:set>
                                    <p:anim to="" calcmode="lin" valueType="num">
                                      <p:cBhvr>
                                        <p:cTn id="21" dur="1" fill="hold"/>
                                        <p:tgtEl>
                                          <p:spTgt spid="8">
                                            <p:txEl>
                                              <p:pRg st="0" end="0"/>
                                            </p:txEl>
                                          </p:spTgt>
                                        </p:tgtEl>
                                        <p:attrNameLst>
                                          <p:attrName/>
                                        </p:attrNameLst>
                                      </p:cBhvr>
                                    </p:anim>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nodeType="clickEffect">
                                  <p:stCondLst>
                                    <p:cond delay="0"/>
                                  </p:stCondLst>
                                  <p:childTnLst>
                                    <p:set>
                                      <p:cBhvr>
                                        <p:cTn id="25" dur="1" fill="hold">
                                          <p:stCondLst>
                                            <p:cond delay="0"/>
                                          </p:stCondLst>
                                        </p:cTn>
                                        <p:tgtEl>
                                          <p:spTgt spid="94216"/>
                                        </p:tgtEl>
                                        <p:attrNameLst>
                                          <p:attrName>style.visibility</p:attrName>
                                        </p:attrNameLst>
                                      </p:cBhvr>
                                      <p:to>
                                        <p:strVal val="visible"/>
                                      </p:to>
                                    </p:set>
                                    <p:anim to="" calcmode="lin" valueType="num">
                                      <p:cBhvr>
                                        <p:cTn id="26" dur="1" fill="hold"/>
                                        <p:tgtEl>
                                          <p:spTgt spid="94216"/>
                                        </p:tgtEl>
                                        <p:attrNameLst>
                                          <p:attrName/>
                                        </p:attrNameLst>
                                      </p:cBhvr>
                                    </p:anim>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nodeType="clickEffect">
                                  <p:stCondLst>
                                    <p:cond delay="0"/>
                                  </p:stCondLst>
                                  <p:childTnLst>
                                    <p:set>
                                      <p:cBhvr>
                                        <p:cTn id="30" dur="1" fill="hold">
                                          <p:stCondLst>
                                            <p:cond delay="0"/>
                                          </p:stCondLst>
                                        </p:cTn>
                                        <p:tgtEl>
                                          <p:spTgt spid="8">
                                            <p:txEl>
                                              <p:pRg st="2" end="2"/>
                                            </p:txEl>
                                          </p:spTgt>
                                        </p:tgtEl>
                                        <p:attrNameLst>
                                          <p:attrName>style.visibility</p:attrName>
                                        </p:attrNameLst>
                                      </p:cBhvr>
                                      <p:to>
                                        <p:strVal val="visible"/>
                                      </p:to>
                                    </p:set>
                                    <p:anim to="" calcmode="lin" valueType="num">
                                      <p:cBhvr>
                                        <p:cTn id="31" dur="1" fill="hold"/>
                                        <p:tgtEl>
                                          <p:spTgt spid="8">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solidFill>
                  <a:srgbClr val="002060"/>
                </a:solidFill>
                <a:latin typeface="Algerian" pitchFamily="82" charset="0"/>
              </a:rPr>
              <a:t>¿Qué tendrá como norma el remanente?</a:t>
            </a:r>
            <a:endParaRPr lang="es-CO" dirty="0">
              <a:solidFill>
                <a:srgbClr val="002060"/>
              </a:solidFill>
              <a:latin typeface="Algerian" pitchFamily="82" charset="0"/>
            </a:endParaRPr>
          </a:p>
        </p:txBody>
      </p:sp>
      <p:sp>
        <p:nvSpPr>
          <p:cNvPr id="3" name="2 Marcador de contenido"/>
          <p:cNvSpPr>
            <a:spLocks noGrp="1"/>
          </p:cNvSpPr>
          <p:nvPr>
            <p:ph idx="1"/>
          </p:nvPr>
        </p:nvSpPr>
        <p:spPr>
          <a:xfrm>
            <a:off x="0" y="1600200"/>
            <a:ext cx="8686800" cy="748680"/>
          </a:xfrm>
        </p:spPr>
        <p:txBody>
          <a:bodyPr>
            <a:normAutofit/>
          </a:bodyPr>
          <a:lstStyle/>
          <a:p>
            <a:pPr>
              <a:buNone/>
            </a:pPr>
            <a:r>
              <a:rPr lang="es-CO" dirty="0" smtClean="0"/>
              <a:t>                        </a:t>
            </a:r>
            <a:r>
              <a:rPr lang="es-CO" b="1" u="sng" dirty="0" smtClean="0">
                <a:solidFill>
                  <a:srgbClr val="FF0000"/>
                </a:solidFill>
              </a:rPr>
              <a:t>Exaltad la Palabra de Dios </a:t>
            </a:r>
            <a:endParaRPr lang="es-CO" sz="4000" b="1" u="sng" dirty="0" smtClean="0">
              <a:solidFill>
                <a:srgbClr val="FF0000"/>
              </a:solidFill>
            </a:endParaRPr>
          </a:p>
        </p:txBody>
      </p:sp>
      <p:sp>
        <p:nvSpPr>
          <p:cNvPr id="4" name="3 Rectángulo"/>
          <p:cNvSpPr/>
          <p:nvPr/>
        </p:nvSpPr>
        <p:spPr>
          <a:xfrm>
            <a:off x="611560" y="2551837"/>
            <a:ext cx="4392488" cy="3816429"/>
          </a:xfrm>
          <a:prstGeom prst="rect">
            <a:avLst/>
          </a:prstGeom>
        </p:spPr>
        <p:txBody>
          <a:bodyPr wrap="square">
            <a:spAutoFit/>
          </a:bodyPr>
          <a:lstStyle/>
          <a:p>
            <a:pPr algn="ctr">
              <a:buNone/>
            </a:pPr>
            <a:r>
              <a:rPr lang="es-CO" sz="2800" dirty="0" smtClean="0"/>
              <a:t>Si trabajamos para crear una excitación de los sentimientos, tendremos toda la que deseamos, y posiblemente más de la que podamos afrontar con éxito. </a:t>
            </a:r>
            <a:r>
              <a:rPr lang="es-CO" sz="2800" b="1" dirty="0" smtClean="0">
                <a:solidFill>
                  <a:srgbClr val="0070C0"/>
                </a:solidFill>
              </a:rPr>
              <a:t>"Predicad la palabra</a:t>
            </a:r>
            <a:r>
              <a:rPr lang="es-CO" sz="2800" dirty="0" smtClean="0"/>
              <a:t>" con calma y claridad. </a:t>
            </a:r>
          </a:p>
          <a:p>
            <a:endParaRPr lang="es-CO" dirty="0" smtClean="0"/>
          </a:p>
        </p:txBody>
      </p:sp>
      <p:pic>
        <p:nvPicPr>
          <p:cNvPr id="40962" name="Picture 2" descr="http://t0.gstatic.com/images?q=tbn:ANd9GcTcjM2AGVkcJ-9Lq49hoL9ffwb5_h6obU8A_IKodw44loQ2NX_WdSfsBI2d"/>
          <p:cNvPicPr>
            <a:picLocks noChangeAspect="1" noChangeArrowheads="1"/>
          </p:cNvPicPr>
          <p:nvPr/>
        </p:nvPicPr>
        <p:blipFill>
          <a:blip r:embed="rId2" cstate="print"/>
          <a:srcRect/>
          <a:stretch>
            <a:fillRect/>
          </a:stretch>
        </p:blipFill>
        <p:spPr bwMode="auto">
          <a:xfrm>
            <a:off x="5724128" y="2492896"/>
            <a:ext cx="2952328" cy="36004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40962"/>
                                        </p:tgtEl>
                                        <p:attrNameLst>
                                          <p:attrName>style.visibility</p:attrName>
                                        </p:attrNameLst>
                                      </p:cBhvr>
                                      <p:to>
                                        <p:strVal val="visible"/>
                                      </p:to>
                                    </p:set>
                                    <p:animEffect transition="in" filter="fade">
                                      <p:cBhvr>
                                        <p:cTn id="12" dur="100"/>
                                        <p:tgtEl>
                                          <p:spTgt spid="40962"/>
                                        </p:tgtEl>
                                      </p:cBhvr>
                                    </p:animEffect>
                                    <p:anim calcmode="lin" valueType="num">
                                      <p:cBhvr>
                                        <p:cTn id="13" dur="400" fill="hold"/>
                                        <p:tgtEl>
                                          <p:spTgt spid="40962"/>
                                        </p:tgtEl>
                                        <p:attrNameLst>
                                          <p:attrName>ppt_x</p:attrName>
                                        </p:attrNameLst>
                                      </p:cBhvr>
                                      <p:tavLst>
                                        <p:tav tm="0">
                                          <p:val>
                                            <p:strVal val="#ppt_x"/>
                                          </p:val>
                                        </p:tav>
                                        <p:tav tm="100000">
                                          <p:val>
                                            <p:strVal val="#ppt_x"/>
                                          </p:val>
                                        </p:tav>
                                      </p:tavLst>
                                    </p:anim>
                                    <p:anim calcmode="lin" valueType="num">
                                      <p:cBhvr>
                                        <p:cTn id="14" dur="400" fill="hold"/>
                                        <p:tgtEl>
                                          <p:spTgt spid="40962"/>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4096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4096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to="" calcmode="lin" valueType="num">
                                      <p:cBhvr>
                                        <p:cTn id="21" dur="1" fill="hold"/>
                                        <p:tgtEl>
                                          <p:spTgt spid="3">
                                            <p:txEl>
                                              <p:pRg st="0" end="0"/>
                                            </p:txEl>
                                          </p:spTgt>
                                        </p:tgtEl>
                                        <p:attrNameLst>
                                          <p:attrName/>
                                        </p:attrNameLst>
                                      </p:cBhvr>
                                    </p:anim>
                                  </p:childTnLst>
                                </p:cTn>
                              </p:par>
                            </p:childTnLst>
                          </p:cTn>
                        </p:par>
                      </p:childTnLst>
                    </p:cTn>
                  </p:par>
                  <p:par>
                    <p:cTn id="22" fill="hold">
                      <p:stCondLst>
                        <p:cond delay="indefinite"/>
                      </p:stCondLst>
                      <p:childTnLst>
                        <p:par>
                          <p:cTn id="23" fill="hold">
                            <p:stCondLst>
                              <p:cond delay="0"/>
                            </p:stCondLst>
                            <p:childTnLst>
                              <p:par>
                                <p:cTn id="24" presetID="43" presetClass="entr" presetSubtype="0"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
                                        <p:tgtEl>
                                          <p:spTgt spid="4"/>
                                        </p:tgtEl>
                                      </p:cBhvr>
                                    </p:animEffect>
                                    <p:anim calcmode="lin" valueType="num">
                                      <p:cBhvr>
                                        <p:cTn id="27" dur="400" fill="hold"/>
                                        <p:tgtEl>
                                          <p:spTgt spid="4"/>
                                        </p:tgtEl>
                                        <p:attrNameLst>
                                          <p:attrName>ppt_x</p:attrName>
                                        </p:attrNameLst>
                                      </p:cBhvr>
                                      <p:tavLst>
                                        <p:tav tm="0">
                                          <p:val>
                                            <p:strVal val="#ppt_x"/>
                                          </p:val>
                                        </p:tav>
                                        <p:tav tm="100000">
                                          <p:val>
                                            <p:strVal val="#ppt_x"/>
                                          </p:val>
                                        </p:tav>
                                      </p:tavLst>
                                    </p:anim>
                                    <p:anim calcmode="lin" valueType="num">
                                      <p:cBhvr>
                                        <p:cTn id="28" dur="400" fill="hold"/>
                                        <p:tgtEl>
                                          <p:spTgt spid="4"/>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5076056" cy="6858000"/>
          </a:xfrm>
          <a:solidFill>
            <a:schemeClr val="accent3">
              <a:lumMod val="40000"/>
              <a:lumOff val="60000"/>
            </a:schemeClr>
          </a:solidFill>
        </p:spPr>
        <p:txBody>
          <a:bodyPr>
            <a:normAutofit fontScale="85000" lnSpcReduction="10000"/>
          </a:bodyPr>
          <a:lstStyle/>
          <a:p>
            <a:pPr>
              <a:buNone/>
            </a:pPr>
            <a:r>
              <a:rPr lang="es-CO" dirty="0" smtClean="0"/>
              <a:t>    No debemos considerar que nuestra obra consiste en crear agitación de los sentimientos. </a:t>
            </a:r>
          </a:p>
          <a:p>
            <a:pPr>
              <a:buNone/>
            </a:pPr>
            <a:endParaRPr lang="es-CO" dirty="0" smtClean="0"/>
          </a:p>
          <a:p>
            <a:pPr algn="ctr">
              <a:buNone/>
            </a:pPr>
            <a:r>
              <a:rPr lang="es-CO" dirty="0" smtClean="0"/>
              <a:t>   Únicamente el Espíritu Santo de Dios puede crear un entusiasmo sano. </a:t>
            </a:r>
          </a:p>
          <a:p>
            <a:pPr algn="ctr">
              <a:buNone/>
            </a:pPr>
            <a:endParaRPr lang="es-CO" dirty="0" smtClean="0"/>
          </a:p>
          <a:p>
            <a:pPr algn="ctr">
              <a:buNone/>
            </a:pPr>
            <a:r>
              <a:rPr lang="es-CO" dirty="0" smtClean="0"/>
              <a:t>Dejad que Dios trabaje, y que el instrumento humano avance suavemente ante él, observando, esperando, orando y contemplando a Jesús a cada momento; y que sea conducido y dirigido por el precioso Espíritu, el cual es luz y vida.-</a:t>
            </a:r>
            <a:r>
              <a:rPr lang="es-CO" dirty="0" smtClean="0">
                <a:solidFill>
                  <a:srgbClr val="FF0000"/>
                </a:solidFill>
              </a:rPr>
              <a:t>2MS 17 (1894). </a:t>
            </a:r>
          </a:p>
          <a:p>
            <a:endParaRPr lang="es-CO" dirty="0"/>
          </a:p>
        </p:txBody>
      </p:sp>
      <p:pic>
        <p:nvPicPr>
          <p:cNvPr id="95234" name="Picture 2" descr="http://t3.gstatic.com/images?q=tbn:ANd9GcRqlaqcDSzQSDyi1IcZEQ5L_PXSwZKIkSwoyKz09ZeVb7w_NwXnXQ"/>
          <p:cNvPicPr>
            <a:picLocks noChangeAspect="1" noChangeArrowheads="1"/>
          </p:cNvPicPr>
          <p:nvPr/>
        </p:nvPicPr>
        <p:blipFill>
          <a:blip r:embed="rId2" cstate="print"/>
          <a:srcRect/>
          <a:stretch>
            <a:fillRect/>
          </a:stretch>
        </p:blipFill>
        <p:spPr bwMode="auto">
          <a:xfrm>
            <a:off x="5076056" y="0"/>
            <a:ext cx="3816424" cy="3933056"/>
          </a:xfrm>
          <a:prstGeom prst="rect">
            <a:avLst/>
          </a:prstGeom>
          <a:noFill/>
        </p:spPr>
      </p:pic>
      <p:pic>
        <p:nvPicPr>
          <p:cNvPr id="95236" name="Picture 4" descr="http://t1.gstatic.com/images?q=tbn:ANd9GcR7krriKeVpyPcHTApImUcd2yWXrmme9qNKmXz0lsqgZJL2cnyR"/>
          <p:cNvPicPr>
            <a:picLocks noChangeAspect="1" noChangeArrowheads="1"/>
          </p:cNvPicPr>
          <p:nvPr/>
        </p:nvPicPr>
        <p:blipFill>
          <a:blip r:embed="rId3" cstate="print"/>
          <a:srcRect/>
          <a:stretch>
            <a:fillRect/>
          </a:stretch>
        </p:blipFill>
        <p:spPr bwMode="auto">
          <a:xfrm>
            <a:off x="5364088" y="4005064"/>
            <a:ext cx="3528392" cy="246315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95234"/>
                                        </p:tgtEl>
                                        <p:attrNameLst>
                                          <p:attrName>style.visibility</p:attrName>
                                        </p:attrNameLst>
                                      </p:cBhvr>
                                      <p:to>
                                        <p:strVal val="visible"/>
                                      </p:to>
                                    </p:set>
                                    <p:anim to="" calcmode="lin" valueType="num">
                                      <p:cBhvr>
                                        <p:cTn id="17" dur="1" fill="hold"/>
                                        <p:tgtEl>
                                          <p:spTgt spid="9523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43" presetClass="entr" presetSubtype="0" fill="hold" nodeType="clickEffect">
                                  <p:stCondLst>
                                    <p:cond delay="0"/>
                                  </p:stCondLst>
                                  <p:childTnLst>
                                    <p:set>
                                      <p:cBhvr>
                                        <p:cTn id="26" dur="1" fill="hold">
                                          <p:stCondLst>
                                            <p:cond delay="0"/>
                                          </p:stCondLst>
                                        </p:cTn>
                                        <p:tgtEl>
                                          <p:spTgt spid="95236"/>
                                        </p:tgtEl>
                                        <p:attrNameLst>
                                          <p:attrName>style.visibility</p:attrName>
                                        </p:attrNameLst>
                                      </p:cBhvr>
                                      <p:to>
                                        <p:strVal val="visible"/>
                                      </p:to>
                                    </p:set>
                                    <p:animEffect transition="in" filter="fade">
                                      <p:cBhvr>
                                        <p:cTn id="27" dur="100"/>
                                        <p:tgtEl>
                                          <p:spTgt spid="95236"/>
                                        </p:tgtEl>
                                      </p:cBhvr>
                                    </p:animEffect>
                                    <p:anim calcmode="lin" valueType="num">
                                      <p:cBhvr>
                                        <p:cTn id="28" dur="400" fill="hold"/>
                                        <p:tgtEl>
                                          <p:spTgt spid="95236"/>
                                        </p:tgtEl>
                                        <p:attrNameLst>
                                          <p:attrName>ppt_x</p:attrName>
                                        </p:attrNameLst>
                                      </p:cBhvr>
                                      <p:tavLst>
                                        <p:tav tm="0">
                                          <p:val>
                                            <p:strVal val="#ppt_x"/>
                                          </p:val>
                                        </p:tav>
                                        <p:tav tm="100000">
                                          <p:val>
                                            <p:strVal val="#ppt_x"/>
                                          </p:val>
                                        </p:tav>
                                      </p:tavLst>
                                    </p:anim>
                                    <p:anim calcmode="lin" valueType="num">
                                      <p:cBhvr>
                                        <p:cTn id="29" dur="400" fill="hold"/>
                                        <p:tgtEl>
                                          <p:spTgt spid="95236"/>
                                        </p:tgtEl>
                                        <p:attrNameLst>
                                          <p:attrName>ppt_y</p:attrName>
                                        </p:attrNameLst>
                                      </p:cBhvr>
                                      <p:tavLst>
                                        <p:tav tm="0">
                                          <p:val>
                                            <p:strVal val="#ppt_y+0.31"/>
                                          </p:val>
                                        </p:tav>
                                        <p:tav tm="100000">
                                          <p:val>
                                            <p:strVal val="#ppt_y+0.31"/>
                                          </p:val>
                                        </p:tav>
                                      </p:tavLst>
                                    </p:anim>
                                    <p:anim calcmode="lin" valueType="num">
                                      <p:cBhvr>
                                        <p:cTn id="30" dur="600" decel="50000" fill="hold">
                                          <p:stCondLst>
                                            <p:cond delay="400"/>
                                          </p:stCondLst>
                                        </p:cTn>
                                        <p:tgtEl>
                                          <p:spTgt spid="9523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1" dur="600" decel="50000" fill="hold">
                                          <p:stCondLst>
                                            <p:cond delay="400"/>
                                          </p:stCondLst>
                                        </p:cTn>
                                        <p:tgtEl>
                                          <p:spTgt spid="9523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4" presetClass="entr" presetSubtype="0" fill="hold"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 to="" calcmode="lin" valueType="num">
                                      <p:cBhvr>
                                        <p:cTn id="36"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a:solidFill>
            <a:srgbClr val="FFFF00"/>
          </a:solidFill>
        </p:spPr>
        <p:txBody>
          <a:bodyPr>
            <a:normAutofit fontScale="92500" lnSpcReduction="20000"/>
          </a:bodyPr>
          <a:lstStyle/>
          <a:p>
            <a:pPr>
              <a:buNone/>
            </a:pPr>
            <a:r>
              <a:rPr lang="es-CO" dirty="0" smtClean="0"/>
              <a:t>    Debemos ir al encuentro de la gente con la sólida Palabra de Dios, y cuando la reciban, entonces el Espíritu Santo podrá venir; pero siempre viene, según he dicho antes, en una forma que resulta aceptable para el juicio de la gente. </a:t>
            </a:r>
          </a:p>
          <a:p>
            <a:endParaRPr lang="es-CO" dirty="0" smtClean="0"/>
          </a:p>
          <a:p>
            <a:pPr>
              <a:buNone/>
            </a:pPr>
            <a:r>
              <a:rPr lang="es-CO" dirty="0" smtClean="0">
                <a:solidFill>
                  <a:srgbClr val="FF0000"/>
                </a:solidFill>
              </a:rPr>
              <a:t>    Hechos 2:1</a:t>
            </a:r>
            <a:r>
              <a:rPr lang="es-CO" dirty="0" smtClean="0"/>
              <a:t>. Cuando llegó el día de Pentecostés, estaban todos juntos en el mismo lugar. </a:t>
            </a:r>
            <a:r>
              <a:rPr lang="es-CO" dirty="0" smtClean="0">
                <a:solidFill>
                  <a:srgbClr val="0070C0"/>
                </a:solidFill>
              </a:rPr>
              <a:t>Nota: para que haya una respuesta del Espíritu Santo, debe repetirse la experiencia del día de Pentecostés, deben estar “</a:t>
            </a:r>
            <a:r>
              <a:rPr lang="es-CO" b="1" u="sng" dirty="0" smtClean="0">
                <a:solidFill>
                  <a:srgbClr val="0070C0"/>
                </a:solidFill>
              </a:rPr>
              <a:t>todos juntos, en el miso lugar</a:t>
            </a:r>
            <a:r>
              <a:rPr lang="es-CO" dirty="0" smtClean="0">
                <a:solidFill>
                  <a:srgbClr val="0070C0"/>
                </a:solidFill>
              </a:rPr>
              <a:t>”, es decir en la misma iglesia, debe haber completa </a:t>
            </a:r>
            <a:r>
              <a:rPr lang="es-CO" u="sng" dirty="0" smtClean="0">
                <a:solidFill>
                  <a:srgbClr val="0070C0"/>
                </a:solidFill>
              </a:rPr>
              <a:t>unidad </a:t>
            </a:r>
            <a:r>
              <a:rPr lang="es-CO" dirty="0" smtClean="0">
                <a:solidFill>
                  <a:srgbClr val="0070C0"/>
                </a:solidFill>
              </a:rPr>
              <a:t>sin </a:t>
            </a:r>
            <a:r>
              <a:rPr lang="es-CO" u="sng" dirty="0" smtClean="0">
                <a:solidFill>
                  <a:srgbClr val="0070C0"/>
                </a:solidFill>
              </a:rPr>
              <a:t>divergencia alguna en el remanente.</a:t>
            </a:r>
            <a:r>
              <a:rPr lang="es-CO" sz="3000" dirty="0" smtClean="0"/>
              <a:t> Por favor lea </a:t>
            </a:r>
            <a:r>
              <a:rPr lang="es-CO" sz="3000" dirty="0" smtClean="0">
                <a:solidFill>
                  <a:srgbClr val="FF0000"/>
                </a:solidFill>
              </a:rPr>
              <a:t>(Juan 10:16)</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3295</TotalTime>
  <Words>6320</Words>
  <Application>Microsoft Office PowerPoint</Application>
  <PresentationFormat>Presentación en pantalla (4:3)</PresentationFormat>
  <Paragraphs>328</Paragraphs>
  <Slides>80</Slides>
  <Notes>0</Notes>
  <HiddenSlides>0</HiddenSlides>
  <MMClips>0</MMClips>
  <ScaleCrop>false</ScaleCrop>
  <HeadingPairs>
    <vt:vector size="4" baseType="variant">
      <vt:variant>
        <vt:lpstr>Tema</vt:lpstr>
      </vt:variant>
      <vt:variant>
        <vt:i4>1</vt:i4>
      </vt:variant>
      <vt:variant>
        <vt:lpstr>Títulos de diapositiva</vt:lpstr>
      </vt:variant>
      <vt:variant>
        <vt:i4>80</vt:i4>
      </vt:variant>
    </vt:vector>
  </HeadingPairs>
  <TitlesOfParts>
    <vt:vector size="81" baseType="lpstr">
      <vt:lpstr>Tema de Office</vt:lpstr>
      <vt:lpstr>Tema n° 6. ESTILO DE VIDA Y ACTIVIDADES DEL REMANENTE</vt:lpstr>
      <vt:lpstr>Diapositiva 2</vt:lpstr>
      <vt:lpstr>Diapositiva 3</vt:lpstr>
      <vt:lpstr> Un espíritu de servicio y de sacrificio propio  </vt:lpstr>
      <vt:lpstr>Diapositiva 5</vt:lpstr>
      <vt:lpstr>Diapositiva 6</vt:lpstr>
      <vt:lpstr>Diapositiva 7</vt:lpstr>
      <vt:lpstr>Diapositiva 8</vt:lpstr>
      <vt:lpstr>Diapositiva 9</vt:lpstr>
      <vt:lpstr>Diapositiva 10</vt:lpstr>
      <vt:lpstr>Diapositiva 11</vt:lpstr>
      <vt:lpstr>Diapositiva 12</vt:lpstr>
      <vt:lpstr>Diapositiva 13</vt:lpstr>
      <vt:lpstr>¿El remanente desde cuando hace los preparativos para guardar el sábado?</vt:lpstr>
      <vt:lpstr>Diapositiva 15</vt:lpstr>
      <vt:lpstr>¿Qué otro aspecto distingue al remanente?</vt:lpstr>
      <vt:lpstr>Diapositiva 17</vt:lpstr>
      <vt:lpstr>¿Cómo considera Dios al que le es infiel en los diezmos?</vt:lpstr>
      <vt:lpstr>Diapositiva 19</vt:lpstr>
      <vt:lpstr>Diapositiva 20</vt:lpstr>
      <vt:lpstr>Diapositiva 21</vt:lpstr>
      <vt:lpstr>¿En qué medida se necesitan recursos?</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 Entera confianza en Dios  </vt:lpstr>
      <vt:lpstr>Diapositiva 47</vt:lpstr>
      <vt:lpstr> Culto de familia  </vt:lpstr>
      <vt:lpstr>Diapositiva 49</vt:lpstr>
      <vt:lpstr> Cuidad la relación con el mundo  </vt:lpstr>
      <vt:lpstr>Diapositiva 51</vt:lpstr>
      <vt:lpstr>Diapositiva 52</vt:lpstr>
      <vt:lpstr>Diapositiva 53</vt:lpstr>
      <vt:lpstr> La recreación que Cristo aprueba  </vt:lpstr>
      <vt:lpstr>Diapositiva 55</vt:lpstr>
      <vt:lpstr>Diapositiva 56</vt:lpstr>
      <vt:lpstr>Diapositiva 57</vt:lpstr>
      <vt:lpstr> Música que eleva.  </vt:lpstr>
      <vt:lpstr>Diapositiva 59</vt:lpstr>
      <vt:lpstr>Diapositiva 60</vt:lpstr>
      <vt:lpstr>Diapositiva 61</vt:lpstr>
      <vt:lpstr>Diapositiva 62</vt:lpstr>
      <vt:lpstr>Diapositiva 63</vt:lpstr>
      <vt:lpstr>Diapositiva 64</vt:lpstr>
      <vt:lpstr>Diapositiva 65</vt:lpstr>
      <vt:lpstr> La vestimenta y los adornos  </vt:lpstr>
      <vt:lpstr>Diapositiva 67</vt:lpstr>
      <vt:lpstr>Diapositiva 68</vt:lpstr>
      <vt:lpstr> La necesidad de publicaciones  </vt:lpstr>
      <vt:lpstr>Diapositiva 70</vt:lpstr>
      <vt:lpstr>Diapositiva 71</vt:lpstr>
      <vt:lpstr>Diapositiva 72</vt:lpstr>
      <vt:lpstr>Diapositiva 73</vt:lpstr>
      <vt:lpstr>Diapositiva 74</vt:lpstr>
      <vt:lpstr>Diapositiva 75</vt:lpstr>
      <vt:lpstr> Cómo enfrentar las críticas  </vt:lpstr>
      <vt:lpstr>Diapositiva 77</vt:lpstr>
      <vt:lpstr>¿Qué tendrá como norma el remanente?</vt:lpstr>
      <vt:lpstr>Diapositiva 79</vt:lpstr>
      <vt:lpstr>Diapositiva 80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ESTILO DE VIDA Y ACTIVIDADES DEL REMANENTE</dc:title>
  <dc:creator>FAMILIA FIERRO CH</dc:creator>
  <cp:lastModifiedBy>FAMILIA FIERRO CH</cp:lastModifiedBy>
  <cp:revision>219</cp:revision>
  <dcterms:created xsi:type="dcterms:W3CDTF">2011-09-28T21:32:43Z</dcterms:created>
  <dcterms:modified xsi:type="dcterms:W3CDTF">2011-10-16T21:06:35Z</dcterms:modified>
</cp:coreProperties>
</file>